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311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</p:sldIdLst>
  <p:sldSz cx="9144000" cy="6858000" type="screen4x3"/>
  <p:notesSz cx="9144000" cy="6858000"/>
  <p:embeddedFontLs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Sitka Small" panose="02000505000000020004" pitchFamily="2" charset="0"/>
      <p:regular r:id="rId61"/>
      <p:bold r:id="rId62"/>
      <p:italic r:id="rId63"/>
      <p:boldItalic r:id="rId64"/>
    </p:embeddedFont>
    <p:embeddedFont>
      <p:font typeface="Arial" panose="020B0604020202020204" pitchFamily="34" charset="0"/>
      <p:regular r:id="rId65"/>
      <p:bold r:id="rId66"/>
      <p:italic r:id="rId67"/>
      <p:boldItalic r:id="rId68"/>
    </p:embeddedFont>
    <p:embeddedFont>
      <p:font typeface="Symbol" panose="05050102010706020507" pitchFamily="18" charset="2"/>
      <p:regular r:id="rId69"/>
    </p:embeddedFont>
    <p:embeddedFont>
      <p:font typeface="Wingdings" panose="05000000000000000000" pitchFamily="2" charset="2"/>
      <p:regular r:id="rId70"/>
    </p:embeddedFont>
    <p:embeddedFont>
      <p:font typeface="Times New Roman" panose="02020603050405020304" pitchFamily="18" charset="0"/>
      <p:regular r:id="rId71"/>
      <p:italic r:id="rId72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2184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64" Type="http://schemas.openxmlformats.org/officeDocument/2006/relationships/font" Target="fonts/font8.fntdata"/><Relationship Id="rId69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font" Target="fonts/font14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FEB78-AEF6-4752-8DD3-76DE115ACFE1}" type="datetimeFigureOut">
              <a:rPr lang="tr-TR" smtClean="0"/>
              <a:t>17.10.2020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7F3144-61D3-49B1-9114-81858934BE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77325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C85CEF-C73A-4190-B8E1-78A032825570}" type="datetimeFigureOut">
              <a:rPr lang="tr-TR" smtClean="0"/>
              <a:t>17.10.2020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E522B-D235-4DC4-BC09-E523C6A2872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3949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54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io.no/studier/emner/matnat/ifi/INF3510/v18/lectures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io.no/studier/emner/matnat/ifi/INF3510/v18/lectures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01700" y="2208656"/>
            <a:ext cx="7340600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Metin kutusu 3"/>
          <p:cNvSpPr txBox="1"/>
          <p:nvPr userDrawn="1"/>
        </p:nvSpPr>
        <p:spPr>
          <a:xfrm>
            <a:off x="152400" y="6400800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Source: </a:t>
            </a: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  <a:hlinkClick r:id="rId2"/>
              </a:rPr>
              <a:t>https://www.uio.no/studier/emner/matnat/ifi/INF3510/v18/lectures/</a:t>
            </a:r>
            <a:endParaRPr lang="tr-TR" sz="1800" kern="1200" spc="-265" dirty="0" smtClean="0">
              <a:solidFill>
                <a:srgbClr val="000000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6172200"/>
            <a:ext cx="8229600" cy="1905"/>
          </a:xfrm>
          <a:custGeom>
            <a:avLst/>
            <a:gdLst/>
            <a:ahLst/>
            <a:cxnLst/>
            <a:rect l="l" t="t" r="r" b="b"/>
            <a:pathLst>
              <a:path w="8229600" h="1904">
                <a:moveTo>
                  <a:pt x="0" y="0"/>
                </a:moveTo>
                <a:lnTo>
                  <a:pt x="8229600" y="1523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624828" y="4114800"/>
            <a:ext cx="2519680" cy="1043940"/>
          </a:xfrm>
          <a:custGeom>
            <a:avLst/>
            <a:gdLst/>
            <a:ahLst/>
            <a:cxnLst/>
            <a:rect l="l" t="t" r="r" b="b"/>
            <a:pathLst>
              <a:path w="2519679" h="1043939">
                <a:moveTo>
                  <a:pt x="1259586" y="0"/>
                </a:moveTo>
                <a:lnTo>
                  <a:pt x="1192685" y="723"/>
                </a:lnTo>
                <a:lnTo>
                  <a:pt x="1126695" y="2869"/>
                </a:lnTo>
                <a:lnTo>
                  <a:pt x="1061702" y="6403"/>
                </a:lnTo>
                <a:lnTo>
                  <a:pt x="997793" y="11287"/>
                </a:lnTo>
                <a:lnTo>
                  <a:pt x="935055" y="17485"/>
                </a:lnTo>
                <a:lnTo>
                  <a:pt x="873575" y="24963"/>
                </a:lnTo>
                <a:lnTo>
                  <a:pt x="813440" y="33683"/>
                </a:lnTo>
                <a:lnTo>
                  <a:pt x="754738" y="43609"/>
                </a:lnTo>
                <a:lnTo>
                  <a:pt x="697554" y="54706"/>
                </a:lnTo>
                <a:lnTo>
                  <a:pt x="641977" y="66938"/>
                </a:lnTo>
                <a:lnTo>
                  <a:pt x="588093" y="80267"/>
                </a:lnTo>
                <a:lnTo>
                  <a:pt x="535990" y="94659"/>
                </a:lnTo>
                <a:lnTo>
                  <a:pt x="485753" y="110077"/>
                </a:lnTo>
                <a:lnTo>
                  <a:pt x="437471" y="126486"/>
                </a:lnTo>
                <a:lnTo>
                  <a:pt x="391230" y="143848"/>
                </a:lnTo>
                <a:lnTo>
                  <a:pt x="347118" y="162128"/>
                </a:lnTo>
                <a:lnTo>
                  <a:pt x="305221" y="181291"/>
                </a:lnTo>
                <a:lnTo>
                  <a:pt x="265626" y="201299"/>
                </a:lnTo>
                <a:lnTo>
                  <a:pt x="228421" y="222117"/>
                </a:lnTo>
                <a:lnTo>
                  <a:pt x="193691" y="243709"/>
                </a:lnTo>
                <a:lnTo>
                  <a:pt x="161526" y="266038"/>
                </a:lnTo>
                <a:lnTo>
                  <a:pt x="105233" y="312765"/>
                </a:lnTo>
                <a:lnTo>
                  <a:pt x="60237" y="362011"/>
                </a:lnTo>
                <a:lnTo>
                  <a:pt x="27236" y="413486"/>
                </a:lnTo>
                <a:lnTo>
                  <a:pt x="6925" y="466901"/>
                </a:lnTo>
                <a:lnTo>
                  <a:pt x="0" y="521969"/>
                </a:lnTo>
                <a:lnTo>
                  <a:pt x="1745" y="549692"/>
                </a:lnTo>
                <a:lnTo>
                  <a:pt x="15451" y="603970"/>
                </a:lnTo>
                <a:lnTo>
                  <a:pt x="42194" y="656451"/>
                </a:lnTo>
                <a:lnTo>
                  <a:pt x="81279" y="706848"/>
                </a:lnTo>
                <a:lnTo>
                  <a:pt x="132011" y="754870"/>
                </a:lnTo>
                <a:lnTo>
                  <a:pt x="193691" y="800230"/>
                </a:lnTo>
                <a:lnTo>
                  <a:pt x="228421" y="821822"/>
                </a:lnTo>
                <a:lnTo>
                  <a:pt x="265626" y="842640"/>
                </a:lnTo>
                <a:lnTo>
                  <a:pt x="305221" y="862648"/>
                </a:lnTo>
                <a:lnTo>
                  <a:pt x="347118" y="881811"/>
                </a:lnTo>
                <a:lnTo>
                  <a:pt x="391230" y="900091"/>
                </a:lnTo>
                <a:lnTo>
                  <a:pt x="437471" y="917453"/>
                </a:lnTo>
                <a:lnTo>
                  <a:pt x="485753" y="933862"/>
                </a:lnTo>
                <a:lnTo>
                  <a:pt x="535990" y="949280"/>
                </a:lnTo>
                <a:lnTo>
                  <a:pt x="588093" y="963672"/>
                </a:lnTo>
                <a:lnTo>
                  <a:pt x="641977" y="977001"/>
                </a:lnTo>
                <a:lnTo>
                  <a:pt x="697554" y="989233"/>
                </a:lnTo>
                <a:lnTo>
                  <a:pt x="754738" y="1000330"/>
                </a:lnTo>
                <a:lnTo>
                  <a:pt x="813440" y="1010256"/>
                </a:lnTo>
                <a:lnTo>
                  <a:pt x="873575" y="1018976"/>
                </a:lnTo>
                <a:lnTo>
                  <a:pt x="935055" y="1026454"/>
                </a:lnTo>
                <a:lnTo>
                  <a:pt x="997793" y="1032652"/>
                </a:lnTo>
                <a:lnTo>
                  <a:pt x="1061702" y="1037536"/>
                </a:lnTo>
                <a:lnTo>
                  <a:pt x="1126695" y="1041070"/>
                </a:lnTo>
                <a:lnTo>
                  <a:pt x="1192685" y="1043216"/>
                </a:lnTo>
                <a:lnTo>
                  <a:pt x="1259586" y="1043939"/>
                </a:lnTo>
                <a:lnTo>
                  <a:pt x="1326486" y="1043216"/>
                </a:lnTo>
                <a:lnTo>
                  <a:pt x="1392476" y="1041070"/>
                </a:lnTo>
                <a:lnTo>
                  <a:pt x="1457469" y="1037536"/>
                </a:lnTo>
                <a:lnTo>
                  <a:pt x="1521378" y="1032652"/>
                </a:lnTo>
                <a:lnTo>
                  <a:pt x="1584116" y="1026454"/>
                </a:lnTo>
                <a:lnTo>
                  <a:pt x="1645596" y="1018976"/>
                </a:lnTo>
                <a:lnTo>
                  <a:pt x="1705731" y="1010256"/>
                </a:lnTo>
                <a:lnTo>
                  <a:pt x="1764433" y="1000330"/>
                </a:lnTo>
                <a:lnTo>
                  <a:pt x="1821617" y="989233"/>
                </a:lnTo>
                <a:lnTo>
                  <a:pt x="1877194" y="977001"/>
                </a:lnTo>
                <a:lnTo>
                  <a:pt x="1931078" y="963672"/>
                </a:lnTo>
                <a:lnTo>
                  <a:pt x="1983181" y="949280"/>
                </a:lnTo>
                <a:lnTo>
                  <a:pt x="2033418" y="933862"/>
                </a:lnTo>
                <a:lnTo>
                  <a:pt x="2081700" y="917453"/>
                </a:lnTo>
                <a:lnTo>
                  <a:pt x="2127941" y="900091"/>
                </a:lnTo>
                <a:lnTo>
                  <a:pt x="2172053" y="881811"/>
                </a:lnTo>
                <a:lnTo>
                  <a:pt x="2213950" y="862648"/>
                </a:lnTo>
                <a:lnTo>
                  <a:pt x="2253545" y="842640"/>
                </a:lnTo>
                <a:lnTo>
                  <a:pt x="2290750" y="821822"/>
                </a:lnTo>
                <a:lnTo>
                  <a:pt x="2325480" y="800230"/>
                </a:lnTo>
                <a:lnTo>
                  <a:pt x="2357645" y="777901"/>
                </a:lnTo>
                <a:lnTo>
                  <a:pt x="2413938" y="731174"/>
                </a:lnTo>
                <a:lnTo>
                  <a:pt x="2458934" y="681928"/>
                </a:lnTo>
                <a:lnTo>
                  <a:pt x="2491935" y="630453"/>
                </a:lnTo>
                <a:lnTo>
                  <a:pt x="2512246" y="577038"/>
                </a:lnTo>
                <a:lnTo>
                  <a:pt x="2519172" y="521969"/>
                </a:lnTo>
                <a:lnTo>
                  <a:pt x="2517426" y="494247"/>
                </a:lnTo>
                <a:lnTo>
                  <a:pt x="2503720" y="439969"/>
                </a:lnTo>
                <a:lnTo>
                  <a:pt x="2476977" y="387488"/>
                </a:lnTo>
                <a:lnTo>
                  <a:pt x="2437892" y="337091"/>
                </a:lnTo>
                <a:lnTo>
                  <a:pt x="2387160" y="289069"/>
                </a:lnTo>
                <a:lnTo>
                  <a:pt x="2325480" y="243709"/>
                </a:lnTo>
                <a:lnTo>
                  <a:pt x="2290750" y="222117"/>
                </a:lnTo>
                <a:lnTo>
                  <a:pt x="2253545" y="201299"/>
                </a:lnTo>
                <a:lnTo>
                  <a:pt x="2213950" y="181291"/>
                </a:lnTo>
                <a:lnTo>
                  <a:pt x="2172053" y="162128"/>
                </a:lnTo>
                <a:lnTo>
                  <a:pt x="2127941" y="143848"/>
                </a:lnTo>
                <a:lnTo>
                  <a:pt x="2081700" y="126486"/>
                </a:lnTo>
                <a:lnTo>
                  <a:pt x="2033418" y="110077"/>
                </a:lnTo>
                <a:lnTo>
                  <a:pt x="1983181" y="94659"/>
                </a:lnTo>
                <a:lnTo>
                  <a:pt x="1931078" y="80267"/>
                </a:lnTo>
                <a:lnTo>
                  <a:pt x="1877194" y="66938"/>
                </a:lnTo>
                <a:lnTo>
                  <a:pt x="1821617" y="54706"/>
                </a:lnTo>
                <a:lnTo>
                  <a:pt x="1764433" y="43609"/>
                </a:lnTo>
                <a:lnTo>
                  <a:pt x="1705731" y="33683"/>
                </a:lnTo>
                <a:lnTo>
                  <a:pt x="1645596" y="24963"/>
                </a:lnTo>
                <a:lnTo>
                  <a:pt x="1584116" y="17485"/>
                </a:lnTo>
                <a:lnTo>
                  <a:pt x="1521378" y="11287"/>
                </a:lnTo>
                <a:lnTo>
                  <a:pt x="1457469" y="6403"/>
                </a:lnTo>
                <a:lnTo>
                  <a:pt x="1392476" y="2869"/>
                </a:lnTo>
                <a:lnTo>
                  <a:pt x="1326486" y="723"/>
                </a:lnTo>
                <a:lnTo>
                  <a:pt x="1259586" y="0"/>
                </a:lnTo>
                <a:close/>
              </a:path>
            </a:pathLst>
          </a:custGeom>
          <a:solidFill>
            <a:srgbClr val="99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624828" y="4114800"/>
            <a:ext cx="2519680" cy="1043940"/>
          </a:xfrm>
          <a:custGeom>
            <a:avLst/>
            <a:gdLst/>
            <a:ahLst/>
            <a:cxnLst/>
            <a:rect l="l" t="t" r="r" b="b"/>
            <a:pathLst>
              <a:path w="2519679" h="1043939">
                <a:moveTo>
                  <a:pt x="0" y="521969"/>
                </a:moveTo>
                <a:lnTo>
                  <a:pt x="6925" y="466901"/>
                </a:lnTo>
                <a:lnTo>
                  <a:pt x="27236" y="413486"/>
                </a:lnTo>
                <a:lnTo>
                  <a:pt x="60237" y="362011"/>
                </a:lnTo>
                <a:lnTo>
                  <a:pt x="105233" y="312765"/>
                </a:lnTo>
                <a:lnTo>
                  <a:pt x="161526" y="266038"/>
                </a:lnTo>
                <a:lnTo>
                  <a:pt x="193691" y="243709"/>
                </a:lnTo>
                <a:lnTo>
                  <a:pt x="228421" y="222117"/>
                </a:lnTo>
                <a:lnTo>
                  <a:pt x="265626" y="201299"/>
                </a:lnTo>
                <a:lnTo>
                  <a:pt x="305221" y="181291"/>
                </a:lnTo>
                <a:lnTo>
                  <a:pt x="347118" y="162128"/>
                </a:lnTo>
                <a:lnTo>
                  <a:pt x="391230" y="143848"/>
                </a:lnTo>
                <a:lnTo>
                  <a:pt x="437471" y="126486"/>
                </a:lnTo>
                <a:lnTo>
                  <a:pt x="485753" y="110077"/>
                </a:lnTo>
                <a:lnTo>
                  <a:pt x="535990" y="94659"/>
                </a:lnTo>
                <a:lnTo>
                  <a:pt x="588093" y="80267"/>
                </a:lnTo>
                <a:lnTo>
                  <a:pt x="641977" y="66938"/>
                </a:lnTo>
                <a:lnTo>
                  <a:pt x="697554" y="54706"/>
                </a:lnTo>
                <a:lnTo>
                  <a:pt x="754738" y="43609"/>
                </a:lnTo>
                <a:lnTo>
                  <a:pt x="813440" y="33683"/>
                </a:lnTo>
                <a:lnTo>
                  <a:pt x="873575" y="24963"/>
                </a:lnTo>
                <a:lnTo>
                  <a:pt x="935055" y="17485"/>
                </a:lnTo>
                <a:lnTo>
                  <a:pt x="997793" y="11287"/>
                </a:lnTo>
                <a:lnTo>
                  <a:pt x="1061702" y="6403"/>
                </a:lnTo>
                <a:lnTo>
                  <a:pt x="1126695" y="2869"/>
                </a:lnTo>
                <a:lnTo>
                  <a:pt x="1192685" y="723"/>
                </a:lnTo>
                <a:lnTo>
                  <a:pt x="1259586" y="0"/>
                </a:lnTo>
                <a:lnTo>
                  <a:pt x="1326486" y="723"/>
                </a:lnTo>
                <a:lnTo>
                  <a:pt x="1392476" y="2869"/>
                </a:lnTo>
                <a:lnTo>
                  <a:pt x="1457469" y="6403"/>
                </a:lnTo>
                <a:lnTo>
                  <a:pt x="1521378" y="11287"/>
                </a:lnTo>
                <a:lnTo>
                  <a:pt x="1584116" y="17485"/>
                </a:lnTo>
                <a:lnTo>
                  <a:pt x="1645596" y="24963"/>
                </a:lnTo>
                <a:lnTo>
                  <a:pt x="1705731" y="33683"/>
                </a:lnTo>
                <a:lnTo>
                  <a:pt x="1764433" y="43609"/>
                </a:lnTo>
                <a:lnTo>
                  <a:pt x="1821617" y="54706"/>
                </a:lnTo>
                <a:lnTo>
                  <a:pt x="1877194" y="66938"/>
                </a:lnTo>
                <a:lnTo>
                  <a:pt x="1931078" y="80267"/>
                </a:lnTo>
                <a:lnTo>
                  <a:pt x="1983181" y="94659"/>
                </a:lnTo>
                <a:lnTo>
                  <a:pt x="2033418" y="110077"/>
                </a:lnTo>
                <a:lnTo>
                  <a:pt x="2081700" y="126486"/>
                </a:lnTo>
                <a:lnTo>
                  <a:pt x="2127941" y="143848"/>
                </a:lnTo>
                <a:lnTo>
                  <a:pt x="2172053" y="162128"/>
                </a:lnTo>
                <a:lnTo>
                  <a:pt x="2213950" y="181291"/>
                </a:lnTo>
                <a:lnTo>
                  <a:pt x="2253545" y="201299"/>
                </a:lnTo>
                <a:lnTo>
                  <a:pt x="2290750" y="222117"/>
                </a:lnTo>
                <a:lnTo>
                  <a:pt x="2325480" y="243709"/>
                </a:lnTo>
                <a:lnTo>
                  <a:pt x="2357645" y="266038"/>
                </a:lnTo>
                <a:lnTo>
                  <a:pt x="2413938" y="312765"/>
                </a:lnTo>
                <a:lnTo>
                  <a:pt x="2458934" y="362011"/>
                </a:lnTo>
                <a:lnTo>
                  <a:pt x="2491935" y="413486"/>
                </a:lnTo>
                <a:lnTo>
                  <a:pt x="2512246" y="466901"/>
                </a:lnTo>
                <a:lnTo>
                  <a:pt x="2519172" y="521969"/>
                </a:lnTo>
                <a:lnTo>
                  <a:pt x="2517426" y="549692"/>
                </a:lnTo>
                <a:lnTo>
                  <a:pt x="2503720" y="603970"/>
                </a:lnTo>
                <a:lnTo>
                  <a:pt x="2476977" y="656451"/>
                </a:lnTo>
                <a:lnTo>
                  <a:pt x="2437892" y="706848"/>
                </a:lnTo>
                <a:lnTo>
                  <a:pt x="2387160" y="754870"/>
                </a:lnTo>
                <a:lnTo>
                  <a:pt x="2325480" y="800230"/>
                </a:lnTo>
                <a:lnTo>
                  <a:pt x="2290750" y="821822"/>
                </a:lnTo>
                <a:lnTo>
                  <a:pt x="2253545" y="842640"/>
                </a:lnTo>
                <a:lnTo>
                  <a:pt x="2213950" y="862648"/>
                </a:lnTo>
                <a:lnTo>
                  <a:pt x="2172053" y="881811"/>
                </a:lnTo>
                <a:lnTo>
                  <a:pt x="2127941" y="900091"/>
                </a:lnTo>
                <a:lnTo>
                  <a:pt x="2081700" y="917453"/>
                </a:lnTo>
                <a:lnTo>
                  <a:pt x="2033418" y="933862"/>
                </a:lnTo>
                <a:lnTo>
                  <a:pt x="1983181" y="949280"/>
                </a:lnTo>
                <a:lnTo>
                  <a:pt x="1931078" y="963672"/>
                </a:lnTo>
                <a:lnTo>
                  <a:pt x="1877194" y="977001"/>
                </a:lnTo>
                <a:lnTo>
                  <a:pt x="1821617" y="989233"/>
                </a:lnTo>
                <a:lnTo>
                  <a:pt x="1764433" y="1000330"/>
                </a:lnTo>
                <a:lnTo>
                  <a:pt x="1705731" y="1010256"/>
                </a:lnTo>
                <a:lnTo>
                  <a:pt x="1645596" y="1018976"/>
                </a:lnTo>
                <a:lnTo>
                  <a:pt x="1584116" y="1026454"/>
                </a:lnTo>
                <a:lnTo>
                  <a:pt x="1521378" y="1032652"/>
                </a:lnTo>
                <a:lnTo>
                  <a:pt x="1457469" y="1037536"/>
                </a:lnTo>
                <a:lnTo>
                  <a:pt x="1392476" y="1041070"/>
                </a:lnTo>
                <a:lnTo>
                  <a:pt x="1326486" y="1043216"/>
                </a:lnTo>
                <a:lnTo>
                  <a:pt x="1259586" y="1043939"/>
                </a:lnTo>
                <a:lnTo>
                  <a:pt x="1192685" y="1043216"/>
                </a:lnTo>
                <a:lnTo>
                  <a:pt x="1126695" y="1041070"/>
                </a:lnTo>
                <a:lnTo>
                  <a:pt x="1061702" y="1037536"/>
                </a:lnTo>
                <a:lnTo>
                  <a:pt x="997793" y="1032652"/>
                </a:lnTo>
                <a:lnTo>
                  <a:pt x="935055" y="1026454"/>
                </a:lnTo>
                <a:lnTo>
                  <a:pt x="873575" y="1018976"/>
                </a:lnTo>
                <a:lnTo>
                  <a:pt x="813440" y="1010256"/>
                </a:lnTo>
                <a:lnTo>
                  <a:pt x="754738" y="1000330"/>
                </a:lnTo>
                <a:lnTo>
                  <a:pt x="697554" y="989233"/>
                </a:lnTo>
                <a:lnTo>
                  <a:pt x="641977" y="977001"/>
                </a:lnTo>
                <a:lnTo>
                  <a:pt x="588093" y="963672"/>
                </a:lnTo>
                <a:lnTo>
                  <a:pt x="535990" y="949280"/>
                </a:lnTo>
                <a:lnTo>
                  <a:pt x="485753" y="933862"/>
                </a:lnTo>
                <a:lnTo>
                  <a:pt x="437471" y="917453"/>
                </a:lnTo>
                <a:lnTo>
                  <a:pt x="391230" y="900091"/>
                </a:lnTo>
                <a:lnTo>
                  <a:pt x="347118" y="881811"/>
                </a:lnTo>
                <a:lnTo>
                  <a:pt x="305221" y="862648"/>
                </a:lnTo>
                <a:lnTo>
                  <a:pt x="265626" y="842640"/>
                </a:lnTo>
                <a:lnTo>
                  <a:pt x="228421" y="821822"/>
                </a:lnTo>
                <a:lnTo>
                  <a:pt x="193691" y="800230"/>
                </a:lnTo>
                <a:lnTo>
                  <a:pt x="161526" y="777901"/>
                </a:lnTo>
                <a:lnTo>
                  <a:pt x="105233" y="731174"/>
                </a:lnTo>
                <a:lnTo>
                  <a:pt x="60237" y="681928"/>
                </a:lnTo>
                <a:lnTo>
                  <a:pt x="27236" y="630453"/>
                </a:lnTo>
                <a:lnTo>
                  <a:pt x="6925" y="577038"/>
                </a:lnTo>
                <a:lnTo>
                  <a:pt x="0" y="521969"/>
                </a:lnTo>
                <a:close/>
              </a:path>
            </a:pathLst>
          </a:custGeom>
          <a:ln w="9144">
            <a:solidFill>
              <a:srgbClr val="3333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Metin kutusu 4"/>
          <p:cNvSpPr txBox="1"/>
          <p:nvPr userDrawn="1"/>
        </p:nvSpPr>
        <p:spPr>
          <a:xfrm>
            <a:off x="152400" y="6400800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Source: </a:t>
            </a: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  <a:hlinkClick r:id="rId2"/>
              </a:rPr>
              <a:t>https://www.uio.no/studier/emner/matnat/ifi/INF3510/v18/lectures/</a:t>
            </a:r>
            <a:endParaRPr lang="tr-TR" sz="1800" kern="1200" spc="-265" dirty="0" smtClean="0">
              <a:solidFill>
                <a:srgbClr val="000000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44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io.no/studier/emner/matnat/ifi/INF3510/v18/lectures/" TargetMode="Externa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6172200"/>
            <a:ext cx="8229600" cy="1905"/>
          </a:xfrm>
          <a:custGeom>
            <a:avLst/>
            <a:gdLst/>
            <a:ahLst/>
            <a:cxnLst/>
            <a:rect l="l" t="t" r="r" b="b"/>
            <a:pathLst>
              <a:path w="8229600" h="1904">
                <a:moveTo>
                  <a:pt x="0" y="0"/>
                </a:moveTo>
                <a:lnTo>
                  <a:pt x="8229600" y="1523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72384" y="2547873"/>
            <a:ext cx="2999231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8965" y="1517980"/>
            <a:ext cx="7926069" cy="3432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Metin kutusu 4"/>
          <p:cNvSpPr txBox="1"/>
          <p:nvPr userDrawn="1"/>
        </p:nvSpPr>
        <p:spPr>
          <a:xfrm>
            <a:off x="152400" y="6400800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Source: </a:t>
            </a:r>
            <a:r>
              <a:rPr lang="en-US" sz="1800" kern="1200" spc="-265" dirty="0" smtClean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  <a:hlinkClick r:id="rId8"/>
              </a:rPr>
              <a:t>https://www.uio.no/studier/emner/matnat/ifi/INF3510/v18/lectures/</a:t>
            </a:r>
            <a:endParaRPr lang="tr-TR" sz="1800" kern="1200" spc="-265" dirty="0" smtClean="0">
              <a:solidFill>
                <a:srgbClr val="000000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endParaRPr lang="tr-T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9.jp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www.cisecurity.org/control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.sei.cmu.edu/insider-threat/2017/01/2016-us-state-of-cybercrime-highlights.html" TargetMode="External"/><Relationship Id="rId2" Type="http://schemas.openxmlformats.org/officeDocument/2006/relationships/hyperlink" Target="http://www.pwc.com/us/en/increasing-it-effectiveness/publications/assets/2014-us-state-of-cybercrim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po.org.au/research/cyber-crime-and-security-survey-report-2013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ans.org/rr/whitepapers/engineering/" TargetMode="External"/><Relationship Id="rId4" Type="http://schemas.openxmlformats.org/officeDocument/2006/relationships/image" Target="../media/image3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saca.org/knowledge-center/research/documents/information-security-govenance-for-board-of-directors-and-executive-management_res_eng_0510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10364" y="2787411"/>
            <a:ext cx="9144000" cy="32752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Information Security Management and Human Factors for Information Security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Prof.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Audun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Jøsang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, University of Oslo, Information Security 2018 Lectures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07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5900" y="50749"/>
            <a:ext cx="87661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Evolution of </a:t>
            </a:r>
            <a:r>
              <a:rPr spc="-5" smtClean="0"/>
              <a:t>ISO </a:t>
            </a:r>
            <a:r>
              <a:rPr smtClean="0"/>
              <a:t>27001 &amp; 27002</a:t>
            </a:r>
            <a:r>
              <a:rPr spc="-120" smtClean="0"/>
              <a:t> </a:t>
            </a:r>
            <a:r>
              <a:rPr smtClean="0"/>
              <a:t>Standards</a:t>
            </a:r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838200"/>
            <a:ext cx="1144524" cy="65684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1140" y="1625854"/>
            <a:ext cx="3836670" cy="2160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1995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latin typeface="Arial"/>
                <a:cs typeface="Arial"/>
              </a:rPr>
              <a:t>BS </a:t>
            </a:r>
            <a:r>
              <a:rPr sz="2000" dirty="0">
                <a:latin typeface="Arial"/>
                <a:cs typeface="Arial"/>
              </a:rPr>
              <a:t>7799 Code of Practice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for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Information Security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Management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1999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BS 7799-2 Information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Security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Management System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(ISMS)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1140" y="4978984"/>
            <a:ext cx="1229995" cy="9410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2001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latin typeface="Arial"/>
                <a:cs typeface="Arial"/>
              </a:rPr>
              <a:t>BS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7799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BS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7799-2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4538" y="5284470"/>
            <a:ext cx="229806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Symbol"/>
                <a:cs typeface="Symbol"/>
              </a:rPr>
              <a:t>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17799</a:t>
            </a:r>
            <a:endParaRPr sz="2000">
              <a:latin typeface="Arial"/>
              <a:cs typeface="Arial"/>
            </a:endParaRPr>
          </a:p>
          <a:p>
            <a:pPr marL="29209">
              <a:lnSpc>
                <a:spcPct val="100000"/>
              </a:lnSpc>
            </a:pPr>
            <a:r>
              <a:rPr sz="2000" dirty="0">
                <a:latin typeface="Symbol"/>
                <a:cs typeface="Symbol"/>
              </a:rPr>
              <a:t>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17799-2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267200" y="716280"/>
            <a:ext cx="0" cy="5304155"/>
          </a:xfrm>
          <a:custGeom>
            <a:avLst/>
            <a:gdLst/>
            <a:ahLst/>
            <a:cxnLst/>
            <a:rect l="l" t="t" r="r" b="b"/>
            <a:pathLst>
              <a:path h="5304155">
                <a:moveTo>
                  <a:pt x="0" y="0"/>
                </a:moveTo>
                <a:lnTo>
                  <a:pt x="0" y="5303837"/>
                </a:lnTo>
              </a:path>
            </a:pathLst>
          </a:custGeom>
          <a:ln w="76200">
            <a:solidFill>
              <a:srgbClr val="00CC9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72000" y="762000"/>
            <a:ext cx="803148" cy="73761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575175" y="1549653"/>
            <a:ext cx="1734185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2005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17799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73290" y="1854149"/>
            <a:ext cx="173418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27001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75175" y="2464435"/>
            <a:ext cx="1961514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17799-2</a:t>
            </a:r>
            <a:endParaRPr sz="2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273290" y="2464435"/>
            <a:ext cx="173355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27002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575175" y="3074035"/>
            <a:ext cx="93535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2013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75175" y="3378530"/>
            <a:ext cx="4428490" cy="21609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Arial"/>
                <a:cs typeface="Arial"/>
              </a:rPr>
              <a:t>ISO </a:t>
            </a:r>
            <a:r>
              <a:rPr sz="2000" dirty="0">
                <a:latin typeface="Arial"/>
                <a:cs typeface="Arial"/>
              </a:rPr>
              <a:t>Management Standards</a:t>
            </a:r>
            <a:r>
              <a:rPr sz="2000" spc="-2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Alignment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buChar char="-"/>
              <a:tabLst>
                <a:tab pos="354965" algn="l"/>
                <a:tab pos="355600" algn="l"/>
                <a:tab pos="2202815" algn="l"/>
              </a:tabLst>
            </a:pPr>
            <a:r>
              <a:rPr sz="2000" spc="-5" dirty="0">
                <a:latin typeface="Arial"/>
                <a:cs typeface="Arial"/>
              </a:rPr>
              <a:t>ISO/IEC</a:t>
            </a:r>
            <a:r>
              <a:rPr sz="2000" dirty="0">
                <a:latin typeface="Arial"/>
                <a:cs typeface="Arial"/>
              </a:rPr>
              <a:t> 27001	ISMS</a:t>
            </a:r>
            <a:endParaRPr sz="2000">
              <a:latin typeface="Arial"/>
              <a:cs typeface="Arial"/>
            </a:endParaRPr>
          </a:p>
          <a:p>
            <a:pPr marL="361315" marR="45085" indent="-349250">
              <a:lnSpc>
                <a:spcPct val="100000"/>
              </a:lnSpc>
              <a:buChar char="-"/>
              <a:tabLst>
                <a:tab pos="354965" algn="l"/>
                <a:tab pos="355600" algn="l"/>
              </a:tabLst>
            </a:pPr>
            <a:r>
              <a:rPr sz="2000" spc="-5" dirty="0">
                <a:latin typeface="Arial"/>
                <a:cs typeface="Arial"/>
              </a:rPr>
              <a:t>ISO/IEC </a:t>
            </a:r>
            <a:r>
              <a:rPr sz="2000" dirty="0">
                <a:latin typeface="Arial"/>
                <a:cs typeface="Arial"/>
              </a:rPr>
              <a:t>27002 Code of Practice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for  Information Security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5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000" b="1" dirty="0">
                <a:latin typeface="Arial"/>
                <a:cs typeface="Arial"/>
              </a:rPr>
              <a:t>2017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latin typeface="Arial"/>
                <a:cs typeface="Arial"/>
              </a:rPr>
              <a:t>Latest update, minor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changes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389751" y="1986914"/>
            <a:ext cx="850265" cy="695325"/>
          </a:xfrm>
          <a:custGeom>
            <a:avLst/>
            <a:gdLst/>
            <a:ahLst/>
            <a:cxnLst/>
            <a:rect l="l" t="t" r="r" b="b"/>
            <a:pathLst>
              <a:path w="850265" h="695325">
                <a:moveTo>
                  <a:pt x="850011" y="71247"/>
                </a:moveTo>
                <a:lnTo>
                  <a:pt x="726567" y="104521"/>
                </a:lnTo>
                <a:lnTo>
                  <a:pt x="751890" y="132981"/>
                </a:lnTo>
                <a:lnTo>
                  <a:pt x="486892" y="368515"/>
                </a:lnTo>
                <a:lnTo>
                  <a:pt x="23622" y="0"/>
                </a:lnTo>
                <a:lnTo>
                  <a:pt x="0" y="29718"/>
                </a:lnTo>
                <a:lnTo>
                  <a:pt x="458089" y="394119"/>
                </a:lnTo>
                <a:lnTo>
                  <a:pt x="151498" y="666623"/>
                </a:lnTo>
                <a:lnTo>
                  <a:pt x="176898" y="695071"/>
                </a:lnTo>
                <a:lnTo>
                  <a:pt x="488353" y="418198"/>
                </a:lnTo>
                <a:lnTo>
                  <a:pt x="748779" y="625348"/>
                </a:lnTo>
                <a:lnTo>
                  <a:pt x="725043" y="655193"/>
                </a:lnTo>
                <a:lnTo>
                  <a:pt x="850011" y="681609"/>
                </a:lnTo>
                <a:lnTo>
                  <a:pt x="829335" y="637159"/>
                </a:lnTo>
                <a:lnTo>
                  <a:pt x="796163" y="565785"/>
                </a:lnTo>
                <a:lnTo>
                  <a:pt x="772414" y="595630"/>
                </a:lnTo>
                <a:lnTo>
                  <a:pt x="517144" y="392595"/>
                </a:lnTo>
                <a:lnTo>
                  <a:pt x="777189" y="161417"/>
                </a:lnTo>
                <a:lnTo>
                  <a:pt x="802513" y="189865"/>
                </a:lnTo>
                <a:lnTo>
                  <a:pt x="830376" y="120269"/>
                </a:lnTo>
                <a:lnTo>
                  <a:pt x="850011" y="7124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73451" y="4114800"/>
            <a:ext cx="803148" cy="737616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4219955"/>
            <a:ext cx="1144524" cy="656844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1435608" y="4255008"/>
            <a:ext cx="899160" cy="407034"/>
            <a:chOff x="1435608" y="4255008"/>
            <a:chExt cx="899160" cy="407034"/>
          </a:xfrm>
        </p:grpSpPr>
        <p:sp>
          <p:nvSpPr>
            <p:cNvPr id="19" name="object 19"/>
            <p:cNvSpPr/>
            <p:nvPr/>
          </p:nvSpPr>
          <p:spPr>
            <a:xfrm>
              <a:off x="1448562" y="4267962"/>
              <a:ext cx="873760" cy="381000"/>
            </a:xfrm>
            <a:custGeom>
              <a:avLst/>
              <a:gdLst/>
              <a:ahLst/>
              <a:cxnLst/>
              <a:rect l="l" t="t" r="r" b="b"/>
              <a:pathLst>
                <a:path w="873760" h="381000">
                  <a:moveTo>
                    <a:pt x="682751" y="0"/>
                  </a:moveTo>
                  <a:lnTo>
                    <a:pt x="682751" y="95250"/>
                  </a:lnTo>
                  <a:lnTo>
                    <a:pt x="0" y="95250"/>
                  </a:lnTo>
                  <a:lnTo>
                    <a:pt x="0" y="285750"/>
                  </a:lnTo>
                  <a:lnTo>
                    <a:pt x="682751" y="285750"/>
                  </a:lnTo>
                  <a:lnTo>
                    <a:pt x="682751" y="381000"/>
                  </a:lnTo>
                  <a:lnTo>
                    <a:pt x="873251" y="190500"/>
                  </a:lnTo>
                  <a:lnTo>
                    <a:pt x="682751" y="0"/>
                  </a:lnTo>
                  <a:close/>
                </a:path>
              </a:pathLst>
            </a:custGeom>
            <a:solidFill>
              <a:srgbClr val="60D5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448562" y="4267962"/>
              <a:ext cx="873760" cy="381000"/>
            </a:xfrm>
            <a:custGeom>
              <a:avLst/>
              <a:gdLst/>
              <a:ahLst/>
              <a:cxnLst/>
              <a:rect l="l" t="t" r="r" b="b"/>
              <a:pathLst>
                <a:path w="873760" h="381000">
                  <a:moveTo>
                    <a:pt x="0" y="95250"/>
                  </a:moveTo>
                  <a:lnTo>
                    <a:pt x="682751" y="95250"/>
                  </a:lnTo>
                  <a:lnTo>
                    <a:pt x="682751" y="0"/>
                  </a:lnTo>
                  <a:lnTo>
                    <a:pt x="873251" y="190500"/>
                  </a:lnTo>
                  <a:lnTo>
                    <a:pt x="682751" y="381000"/>
                  </a:lnTo>
                  <a:lnTo>
                    <a:pt x="682751" y="285750"/>
                  </a:lnTo>
                  <a:lnTo>
                    <a:pt x="0" y="285750"/>
                  </a:lnTo>
                  <a:lnTo>
                    <a:pt x="0" y="95250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19865" y="1336357"/>
            <a:ext cx="694055" cy="236854"/>
            <a:chOff x="5019865" y="1336357"/>
            <a:chExt cx="694055" cy="236854"/>
          </a:xfrm>
        </p:grpSpPr>
        <p:sp>
          <p:nvSpPr>
            <p:cNvPr id="3" name="object 3"/>
            <p:cNvSpPr/>
            <p:nvPr/>
          </p:nvSpPr>
          <p:spPr>
            <a:xfrm>
              <a:off x="5024628" y="13411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646430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C0D3F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024628" y="13411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5118861" y="1350721"/>
            <a:ext cx="49784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27001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6042" y="117094"/>
            <a:ext cx="71558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smtClean="0">
                <a:solidFill>
                  <a:srgbClr val="000000"/>
                </a:solidFill>
                <a:latin typeface="Meiryo UI"/>
                <a:cs typeface="Meiryo UI"/>
              </a:rPr>
              <a:t>ISO/IEC </a:t>
            </a:r>
            <a:r>
              <a:rPr sz="2000" smtClean="0">
                <a:solidFill>
                  <a:srgbClr val="000000"/>
                </a:solidFill>
                <a:latin typeface="Meiryo UI"/>
                <a:cs typeface="Meiryo UI"/>
              </a:rPr>
              <a:t>27000 </a:t>
            </a:r>
            <a:r>
              <a:rPr sz="2000" spc="-5" smtClean="0">
                <a:solidFill>
                  <a:srgbClr val="000000"/>
                </a:solidFill>
                <a:latin typeface="Meiryo UI"/>
                <a:cs typeface="Meiryo UI"/>
              </a:rPr>
              <a:t>family </a:t>
            </a:r>
            <a:r>
              <a:rPr sz="2000" smtClean="0">
                <a:solidFill>
                  <a:srgbClr val="000000"/>
                </a:solidFill>
                <a:latin typeface="Meiryo UI"/>
                <a:cs typeface="Meiryo UI"/>
              </a:rPr>
              <a:t>of </a:t>
            </a:r>
            <a:r>
              <a:rPr sz="2000" spc="-5" smtClean="0">
                <a:solidFill>
                  <a:srgbClr val="000000"/>
                </a:solidFill>
                <a:latin typeface="Meiryo UI"/>
                <a:cs typeface="Meiryo UI"/>
              </a:rPr>
              <a:t>standards and related</a:t>
            </a:r>
            <a:r>
              <a:rPr sz="2000" spc="-50" smtClean="0">
                <a:solidFill>
                  <a:srgbClr val="000000"/>
                </a:solidFill>
                <a:latin typeface="Meiryo UI"/>
                <a:cs typeface="Meiryo UI"/>
              </a:rPr>
              <a:t> </a:t>
            </a:r>
            <a:r>
              <a:rPr sz="2000" spc="-5" smtClean="0">
                <a:solidFill>
                  <a:srgbClr val="000000"/>
                </a:solidFill>
                <a:latin typeface="Meiryo UI"/>
                <a:cs typeface="Meiryo UI"/>
              </a:rPr>
              <a:t>standards</a:t>
            </a:r>
            <a:endParaRPr sz="2000">
              <a:latin typeface="Meiryo UI"/>
              <a:cs typeface="Meiryo UI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019865" y="649033"/>
            <a:ext cx="692785" cy="564515"/>
            <a:chOff x="5019865" y="649033"/>
            <a:chExt cx="692785" cy="564515"/>
          </a:xfrm>
        </p:grpSpPr>
        <p:sp>
          <p:nvSpPr>
            <p:cNvPr id="8" name="object 8"/>
            <p:cNvSpPr/>
            <p:nvPr/>
          </p:nvSpPr>
          <p:spPr>
            <a:xfrm>
              <a:off x="5024628" y="981455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60" h="227330">
                  <a:moveTo>
                    <a:pt x="644906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6"/>
                  </a:lnTo>
                  <a:lnTo>
                    <a:pt x="644906" y="227076"/>
                  </a:lnTo>
                  <a:lnTo>
                    <a:pt x="659659" y="224109"/>
                  </a:lnTo>
                  <a:lnTo>
                    <a:pt x="671687" y="216011"/>
                  </a:lnTo>
                  <a:lnTo>
                    <a:pt x="679785" y="203983"/>
                  </a:lnTo>
                  <a:lnTo>
                    <a:pt x="682751" y="189230"/>
                  </a:lnTo>
                  <a:lnTo>
                    <a:pt x="682751" y="37846"/>
                  </a:lnTo>
                  <a:lnTo>
                    <a:pt x="679785" y="23092"/>
                  </a:lnTo>
                  <a:lnTo>
                    <a:pt x="671687" y="11064"/>
                  </a:lnTo>
                  <a:lnTo>
                    <a:pt x="659659" y="2966"/>
                  </a:lnTo>
                  <a:lnTo>
                    <a:pt x="644906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024628" y="981455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60" h="227330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4906" y="0"/>
                  </a:lnTo>
                  <a:lnTo>
                    <a:pt x="659659" y="2966"/>
                  </a:lnTo>
                  <a:lnTo>
                    <a:pt x="671687" y="11064"/>
                  </a:lnTo>
                  <a:lnTo>
                    <a:pt x="679785" y="23092"/>
                  </a:lnTo>
                  <a:lnTo>
                    <a:pt x="682751" y="37846"/>
                  </a:lnTo>
                  <a:lnTo>
                    <a:pt x="682751" y="189230"/>
                  </a:lnTo>
                  <a:lnTo>
                    <a:pt x="679785" y="203983"/>
                  </a:lnTo>
                  <a:lnTo>
                    <a:pt x="671687" y="216011"/>
                  </a:lnTo>
                  <a:lnTo>
                    <a:pt x="659659" y="224109"/>
                  </a:lnTo>
                  <a:lnTo>
                    <a:pt x="644906" y="227076"/>
                  </a:lnTo>
                  <a:lnTo>
                    <a:pt x="37846" y="227076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024628" y="653795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60" h="227330">
                  <a:moveTo>
                    <a:pt x="644906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4906" y="227075"/>
                  </a:lnTo>
                  <a:lnTo>
                    <a:pt x="659659" y="224109"/>
                  </a:lnTo>
                  <a:lnTo>
                    <a:pt x="671687" y="216011"/>
                  </a:lnTo>
                  <a:lnTo>
                    <a:pt x="679785" y="203983"/>
                  </a:lnTo>
                  <a:lnTo>
                    <a:pt x="682751" y="189229"/>
                  </a:lnTo>
                  <a:lnTo>
                    <a:pt x="682751" y="37845"/>
                  </a:lnTo>
                  <a:lnTo>
                    <a:pt x="679785" y="23092"/>
                  </a:lnTo>
                  <a:lnTo>
                    <a:pt x="671687" y="11064"/>
                  </a:lnTo>
                  <a:lnTo>
                    <a:pt x="659659" y="2966"/>
                  </a:lnTo>
                  <a:lnTo>
                    <a:pt x="644906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024628" y="653795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60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4906" y="0"/>
                  </a:lnTo>
                  <a:lnTo>
                    <a:pt x="659659" y="2966"/>
                  </a:lnTo>
                  <a:lnTo>
                    <a:pt x="671687" y="11064"/>
                  </a:lnTo>
                  <a:lnTo>
                    <a:pt x="679785" y="23092"/>
                  </a:lnTo>
                  <a:lnTo>
                    <a:pt x="682751" y="37845"/>
                  </a:lnTo>
                  <a:lnTo>
                    <a:pt x="682751" y="189229"/>
                  </a:lnTo>
                  <a:lnTo>
                    <a:pt x="679785" y="203983"/>
                  </a:lnTo>
                  <a:lnTo>
                    <a:pt x="671687" y="216011"/>
                  </a:lnTo>
                  <a:lnTo>
                    <a:pt x="659659" y="224109"/>
                  </a:lnTo>
                  <a:lnTo>
                    <a:pt x="644906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5117084" y="663702"/>
            <a:ext cx="497840" cy="5353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27000</a:t>
            </a:r>
            <a:endParaRPr sz="1200">
              <a:latin typeface="Meiryo UI"/>
              <a:cs typeface="Meiryo UI"/>
            </a:endParaRPr>
          </a:p>
          <a:p>
            <a:pPr marL="12700">
              <a:lnSpc>
                <a:spcPct val="100000"/>
              </a:lnSpc>
              <a:spcBef>
                <a:spcPts val="1135"/>
              </a:spcBef>
            </a:pPr>
            <a:r>
              <a:rPr sz="1200" spc="-5" dirty="0">
                <a:latin typeface="Meiryo UI"/>
                <a:cs typeface="Meiryo UI"/>
              </a:rPr>
              <a:t>27002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810" y="506730"/>
            <a:ext cx="9141460" cy="0"/>
          </a:xfrm>
          <a:custGeom>
            <a:avLst/>
            <a:gdLst/>
            <a:ahLst/>
            <a:cxnLst/>
            <a:rect l="l" t="t" r="r" b="b"/>
            <a:pathLst>
              <a:path w="9141460">
                <a:moveTo>
                  <a:pt x="0" y="0"/>
                </a:moveTo>
                <a:lnTo>
                  <a:pt x="9140952" y="0"/>
                </a:lnTo>
              </a:path>
            </a:pathLst>
          </a:custGeom>
          <a:ln w="25908">
            <a:solidFill>
              <a:srgbClr val="0033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4" name="object 14"/>
          <p:cNvGrpSpPr/>
          <p:nvPr/>
        </p:nvGrpSpPr>
        <p:grpSpPr>
          <a:xfrm>
            <a:off x="5361241" y="876109"/>
            <a:ext cx="1765300" cy="1535430"/>
            <a:chOff x="5361241" y="876109"/>
            <a:chExt cx="1765300" cy="1535430"/>
          </a:xfrm>
        </p:grpSpPr>
        <p:sp>
          <p:nvSpPr>
            <p:cNvPr id="15" name="object 15"/>
            <p:cNvSpPr/>
            <p:nvPr/>
          </p:nvSpPr>
          <p:spPr>
            <a:xfrm>
              <a:off x="5366003" y="880872"/>
              <a:ext cx="0" cy="461009"/>
            </a:xfrm>
            <a:custGeom>
              <a:avLst/>
              <a:gdLst/>
              <a:ahLst/>
              <a:cxnLst/>
              <a:rect l="l" t="t" r="r" b="b"/>
              <a:pathLst>
                <a:path h="461009">
                  <a:moveTo>
                    <a:pt x="0" y="461010"/>
                  </a:moveTo>
                  <a:lnTo>
                    <a:pt x="0" y="327660"/>
                  </a:lnTo>
                </a:path>
                <a:path h="461009">
                  <a:moveTo>
                    <a:pt x="0" y="99949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437375" y="21793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646429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29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437375" y="21793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29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29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6531991" y="2189479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27004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993701" y="3509581"/>
            <a:ext cx="694055" cy="236854"/>
            <a:chOff x="5993701" y="3509581"/>
            <a:chExt cx="694055" cy="236854"/>
          </a:xfrm>
        </p:grpSpPr>
        <p:sp>
          <p:nvSpPr>
            <p:cNvPr id="20" name="object 20"/>
            <p:cNvSpPr/>
            <p:nvPr/>
          </p:nvSpPr>
          <p:spPr>
            <a:xfrm>
              <a:off x="5998464" y="35143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646430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998464" y="35143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6119621" y="3524757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27011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443854" y="2687827"/>
            <a:ext cx="118808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Application</a:t>
            </a:r>
            <a:r>
              <a:rPr sz="1100" spc="-5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areas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724904" y="6225641"/>
            <a:ext cx="46545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He</a:t>
            </a:r>
            <a:r>
              <a:rPr sz="1100" spc="-10" dirty="0">
                <a:latin typeface="Meiryo UI"/>
                <a:cs typeface="Meiryo UI"/>
              </a:rPr>
              <a:t>a</a:t>
            </a:r>
            <a:r>
              <a:rPr sz="1100" spc="-5" dirty="0">
                <a:latin typeface="Meiryo UI"/>
                <a:cs typeface="Meiryo UI"/>
              </a:rPr>
              <a:t>l</a:t>
            </a:r>
            <a:r>
              <a:rPr sz="1100" dirty="0">
                <a:latin typeface="Meiryo UI"/>
                <a:cs typeface="Meiryo UI"/>
              </a:rPr>
              <a:t>th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728206" y="4382261"/>
            <a:ext cx="120777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Financial</a:t>
            </a:r>
            <a:r>
              <a:rPr sz="1100" spc="-7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services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720331" y="3019806"/>
            <a:ext cx="1420495" cy="6927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320" marR="58419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Inter-sector and  Inter</a:t>
            </a:r>
            <a:r>
              <a:rPr sz="1100" spc="-7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organizational</a:t>
            </a:r>
            <a:endParaRPr sz="1100">
              <a:latin typeface="Meiryo UI"/>
              <a:cs typeface="Meiryo U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750">
              <a:latin typeface="Meiryo UI"/>
              <a:cs typeface="Meiryo UI"/>
            </a:endParaRPr>
          </a:p>
          <a:p>
            <a:pPr marL="12700">
              <a:lnSpc>
                <a:spcPct val="100000"/>
              </a:lnSpc>
            </a:pPr>
            <a:r>
              <a:rPr sz="1100" spc="-5" dirty="0">
                <a:latin typeface="Meiryo UI"/>
                <a:cs typeface="Meiryo UI"/>
              </a:rPr>
              <a:t>Telecommunications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5704141" y="1380553"/>
            <a:ext cx="1393825" cy="918210"/>
            <a:chOff x="5704141" y="1380553"/>
            <a:chExt cx="1393825" cy="918210"/>
          </a:xfrm>
        </p:grpSpPr>
        <p:sp>
          <p:nvSpPr>
            <p:cNvPr id="28" name="object 28"/>
            <p:cNvSpPr/>
            <p:nvPr/>
          </p:nvSpPr>
          <p:spPr>
            <a:xfrm>
              <a:off x="5708903" y="1385316"/>
              <a:ext cx="728980" cy="908685"/>
            </a:xfrm>
            <a:custGeom>
              <a:avLst/>
              <a:gdLst/>
              <a:ahLst/>
              <a:cxnLst/>
              <a:rect l="l" t="t" r="r" b="b"/>
              <a:pathLst>
                <a:path w="728979" h="908685">
                  <a:moveTo>
                    <a:pt x="0" y="68580"/>
                  </a:moveTo>
                  <a:lnTo>
                    <a:pt x="728726" y="908431"/>
                  </a:lnTo>
                </a:path>
                <a:path w="728979" h="908685">
                  <a:moveTo>
                    <a:pt x="0" y="68199"/>
                  </a:moveTo>
                  <a:lnTo>
                    <a:pt x="714375" y="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6408419" y="173736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646429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6408419" y="173736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6503289" y="1746630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27003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3127057" y="1336357"/>
            <a:ext cx="3286760" cy="519430"/>
            <a:chOff x="3127057" y="1336357"/>
            <a:chExt cx="3286760" cy="519430"/>
          </a:xfrm>
        </p:grpSpPr>
        <p:sp>
          <p:nvSpPr>
            <p:cNvPr id="33" name="object 33"/>
            <p:cNvSpPr/>
            <p:nvPr/>
          </p:nvSpPr>
          <p:spPr>
            <a:xfrm>
              <a:off x="5708904" y="1453895"/>
              <a:ext cx="700405" cy="396875"/>
            </a:xfrm>
            <a:custGeom>
              <a:avLst/>
              <a:gdLst/>
              <a:ahLst/>
              <a:cxnLst/>
              <a:rect l="l" t="t" r="r" b="b"/>
              <a:pathLst>
                <a:path w="700404" h="396875">
                  <a:moveTo>
                    <a:pt x="0" y="0"/>
                  </a:moveTo>
                  <a:lnTo>
                    <a:pt x="700151" y="396875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3131820" y="13411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646430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3131820" y="13411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3226054" y="1350721"/>
            <a:ext cx="49784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27005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962148" y="1617726"/>
            <a:ext cx="1236980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latin typeface="Meiryo UI"/>
                <a:cs typeface="Meiryo UI"/>
              </a:rPr>
              <a:t>Risk</a:t>
            </a:r>
            <a:r>
              <a:rPr sz="1100" spc="-5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Management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2054161" y="1048321"/>
            <a:ext cx="694055" cy="236854"/>
            <a:chOff x="2054161" y="1048321"/>
            <a:chExt cx="694055" cy="236854"/>
          </a:xfrm>
        </p:grpSpPr>
        <p:sp>
          <p:nvSpPr>
            <p:cNvPr id="39" name="object 39"/>
            <p:cNvSpPr/>
            <p:nvPr/>
          </p:nvSpPr>
          <p:spPr>
            <a:xfrm>
              <a:off x="2058923" y="1053083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2058923" y="1053083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2152904" y="1061973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31000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42" name="object 42"/>
          <p:cNvGrpSpPr/>
          <p:nvPr/>
        </p:nvGrpSpPr>
        <p:grpSpPr>
          <a:xfrm>
            <a:off x="2054161" y="687133"/>
            <a:ext cx="694055" cy="236854"/>
            <a:chOff x="2054161" y="687133"/>
            <a:chExt cx="694055" cy="236854"/>
          </a:xfrm>
        </p:grpSpPr>
        <p:sp>
          <p:nvSpPr>
            <p:cNvPr id="43" name="object 43"/>
            <p:cNvSpPr/>
            <p:nvPr/>
          </p:nvSpPr>
          <p:spPr>
            <a:xfrm>
              <a:off x="2058923" y="691895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2058923" y="691895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 txBox="1"/>
          <p:nvPr/>
        </p:nvSpPr>
        <p:spPr>
          <a:xfrm>
            <a:off x="2151379" y="701802"/>
            <a:ext cx="450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Meiryo UI"/>
                <a:cs typeface="Meiryo UI"/>
              </a:rPr>
              <a:t>Gu</a:t>
            </a:r>
            <a:r>
              <a:rPr sz="1200" spc="-5" dirty="0">
                <a:latin typeface="Meiryo UI"/>
                <a:cs typeface="Meiryo UI"/>
              </a:rPr>
              <a:t>ide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46" name="object 46"/>
          <p:cNvGrpSpPr/>
          <p:nvPr/>
        </p:nvGrpSpPr>
        <p:grpSpPr>
          <a:xfrm>
            <a:off x="1758505" y="1563433"/>
            <a:ext cx="3611879" cy="1510665"/>
            <a:chOff x="1758505" y="1563433"/>
            <a:chExt cx="3611879" cy="1510665"/>
          </a:xfrm>
        </p:grpSpPr>
        <p:sp>
          <p:nvSpPr>
            <p:cNvPr id="47" name="object 47"/>
            <p:cNvSpPr/>
            <p:nvPr/>
          </p:nvSpPr>
          <p:spPr>
            <a:xfrm>
              <a:off x="1763267" y="284226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763267" y="284226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2104643" y="1568196"/>
              <a:ext cx="3260725" cy="1273175"/>
            </a:xfrm>
            <a:custGeom>
              <a:avLst/>
              <a:gdLst/>
              <a:ahLst/>
              <a:cxnLst/>
              <a:rect l="l" t="t" r="r" b="b"/>
              <a:pathLst>
                <a:path w="3260725" h="1273175">
                  <a:moveTo>
                    <a:pt x="3260725" y="0"/>
                  </a:moveTo>
                  <a:lnTo>
                    <a:pt x="0" y="1273175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0" name="object 50"/>
          <p:cNvSpPr txBox="1"/>
          <p:nvPr/>
        </p:nvSpPr>
        <p:spPr>
          <a:xfrm>
            <a:off x="3073145" y="2167255"/>
            <a:ext cx="84010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Certification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51" name="object 51"/>
          <p:cNvGrpSpPr/>
          <p:nvPr/>
        </p:nvGrpSpPr>
        <p:grpSpPr>
          <a:xfrm>
            <a:off x="1758505" y="3373945"/>
            <a:ext cx="694055" cy="236854"/>
            <a:chOff x="1758505" y="3373945"/>
            <a:chExt cx="694055" cy="236854"/>
          </a:xfrm>
        </p:grpSpPr>
        <p:sp>
          <p:nvSpPr>
            <p:cNvPr id="52" name="object 52"/>
            <p:cNvSpPr/>
            <p:nvPr/>
          </p:nvSpPr>
          <p:spPr>
            <a:xfrm>
              <a:off x="1763267" y="3378708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1763267" y="3378708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4" name="object 54"/>
          <p:cNvSpPr txBox="1"/>
          <p:nvPr/>
        </p:nvSpPr>
        <p:spPr>
          <a:xfrm>
            <a:off x="1857501" y="3388233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27007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55" name="object 55"/>
          <p:cNvGrpSpPr/>
          <p:nvPr/>
        </p:nvGrpSpPr>
        <p:grpSpPr>
          <a:xfrm>
            <a:off x="1758505" y="3858577"/>
            <a:ext cx="694055" cy="236854"/>
            <a:chOff x="1758505" y="3858577"/>
            <a:chExt cx="694055" cy="236854"/>
          </a:xfrm>
        </p:grpSpPr>
        <p:sp>
          <p:nvSpPr>
            <p:cNvPr id="56" name="object 56"/>
            <p:cNvSpPr/>
            <p:nvPr/>
          </p:nvSpPr>
          <p:spPr>
            <a:xfrm>
              <a:off x="1763267" y="386334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6"/>
                  </a:lnTo>
                  <a:lnTo>
                    <a:pt x="646430" y="227076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30"/>
                  </a:lnTo>
                  <a:lnTo>
                    <a:pt x="684276" y="37846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1763267" y="3863340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6"/>
                  </a:lnTo>
                  <a:lnTo>
                    <a:pt x="684276" y="189230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6"/>
                  </a:lnTo>
                  <a:lnTo>
                    <a:pt x="37845" y="227076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8" name="object 58"/>
          <p:cNvSpPr txBox="1"/>
          <p:nvPr/>
        </p:nvSpPr>
        <p:spPr>
          <a:xfrm>
            <a:off x="1857501" y="3874134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27008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59" name="object 59"/>
          <p:cNvGrpSpPr/>
          <p:nvPr/>
        </p:nvGrpSpPr>
        <p:grpSpPr>
          <a:xfrm>
            <a:off x="275653" y="801433"/>
            <a:ext cx="2861310" cy="2849245"/>
            <a:chOff x="275653" y="801433"/>
            <a:chExt cx="2861310" cy="2849245"/>
          </a:xfrm>
        </p:grpSpPr>
        <p:sp>
          <p:nvSpPr>
            <p:cNvPr id="60" name="object 60"/>
            <p:cNvSpPr/>
            <p:nvPr/>
          </p:nvSpPr>
          <p:spPr>
            <a:xfrm>
              <a:off x="2743199" y="806195"/>
              <a:ext cx="389255" cy="648970"/>
            </a:xfrm>
            <a:custGeom>
              <a:avLst/>
              <a:gdLst/>
              <a:ahLst/>
              <a:cxnLst/>
              <a:rect l="l" t="t" r="r" b="b"/>
              <a:pathLst>
                <a:path w="389255" h="648969">
                  <a:moveTo>
                    <a:pt x="389000" y="648462"/>
                  </a:moveTo>
                  <a:lnTo>
                    <a:pt x="0" y="361188"/>
                  </a:lnTo>
                </a:path>
                <a:path w="389255" h="648969">
                  <a:moveTo>
                    <a:pt x="389000" y="647700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280415" y="2852928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646430" y="0"/>
                  </a:moveTo>
                  <a:lnTo>
                    <a:pt x="37846" y="0"/>
                  </a:lnTo>
                  <a:lnTo>
                    <a:pt x="23113" y="2966"/>
                  </a:lnTo>
                  <a:lnTo>
                    <a:pt x="11083" y="11064"/>
                  </a:lnTo>
                  <a:lnTo>
                    <a:pt x="2973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73" y="203983"/>
                  </a:lnTo>
                  <a:lnTo>
                    <a:pt x="11083" y="216011"/>
                  </a:lnTo>
                  <a:lnTo>
                    <a:pt x="23113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62" y="224109"/>
                  </a:lnTo>
                  <a:lnTo>
                    <a:pt x="673192" y="216011"/>
                  </a:lnTo>
                  <a:lnTo>
                    <a:pt x="681302" y="203983"/>
                  </a:lnTo>
                  <a:lnTo>
                    <a:pt x="684276" y="189230"/>
                  </a:lnTo>
                  <a:lnTo>
                    <a:pt x="684276" y="37846"/>
                  </a:lnTo>
                  <a:lnTo>
                    <a:pt x="681302" y="23092"/>
                  </a:lnTo>
                  <a:lnTo>
                    <a:pt x="673192" y="11064"/>
                  </a:lnTo>
                  <a:lnTo>
                    <a:pt x="661162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280415" y="2852928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0" y="37846"/>
                  </a:moveTo>
                  <a:lnTo>
                    <a:pt x="2973" y="23092"/>
                  </a:lnTo>
                  <a:lnTo>
                    <a:pt x="11083" y="11064"/>
                  </a:lnTo>
                  <a:lnTo>
                    <a:pt x="23113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62" y="2966"/>
                  </a:lnTo>
                  <a:lnTo>
                    <a:pt x="673192" y="11064"/>
                  </a:lnTo>
                  <a:lnTo>
                    <a:pt x="681302" y="23092"/>
                  </a:lnTo>
                  <a:lnTo>
                    <a:pt x="684276" y="37846"/>
                  </a:lnTo>
                  <a:lnTo>
                    <a:pt x="684276" y="189230"/>
                  </a:lnTo>
                  <a:lnTo>
                    <a:pt x="681302" y="203983"/>
                  </a:lnTo>
                  <a:lnTo>
                    <a:pt x="673192" y="216011"/>
                  </a:lnTo>
                  <a:lnTo>
                    <a:pt x="661162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113" y="224109"/>
                  </a:lnTo>
                  <a:lnTo>
                    <a:pt x="11083" y="216011"/>
                  </a:lnTo>
                  <a:lnTo>
                    <a:pt x="2973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964692" y="2956560"/>
              <a:ext cx="798830" cy="11430"/>
            </a:xfrm>
            <a:custGeom>
              <a:avLst/>
              <a:gdLst/>
              <a:ahLst/>
              <a:cxnLst/>
              <a:rect l="l" t="t" r="r" b="b"/>
              <a:pathLst>
                <a:path w="798830" h="11430">
                  <a:moveTo>
                    <a:pt x="798576" y="0"/>
                  </a:moveTo>
                  <a:lnTo>
                    <a:pt x="0" y="11175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280415" y="3419856"/>
              <a:ext cx="684530" cy="226060"/>
            </a:xfrm>
            <a:custGeom>
              <a:avLst/>
              <a:gdLst/>
              <a:ahLst/>
              <a:cxnLst/>
              <a:rect l="l" t="t" r="r" b="b"/>
              <a:pathLst>
                <a:path w="684530" h="226060">
                  <a:moveTo>
                    <a:pt x="646684" y="0"/>
                  </a:moveTo>
                  <a:lnTo>
                    <a:pt x="37592" y="0"/>
                  </a:lnTo>
                  <a:lnTo>
                    <a:pt x="22958" y="2962"/>
                  </a:lnTo>
                  <a:lnTo>
                    <a:pt x="11009" y="11033"/>
                  </a:lnTo>
                  <a:lnTo>
                    <a:pt x="2953" y="22985"/>
                  </a:lnTo>
                  <a:lnTo>
                    <a:pt x="0" y="37592"/>
                  </a:lnTo>
                  <a:lnTo>
                    <a:pt x="0" y="187960"/>
                  </a:lnTo>
                  <a:lnTo>
                    <a:pt x="2953" y="202566"/>
                  </a:lnTo>
                  <a:lnTo>
                    <a:pt x="11009" y="214518"/>
                  </a:lnTo>
                  <a:lnTo>
                    <a:pt x="22958" y="222589"/>
                  </a:lnTo>
                  <a:lnTo>
                    <a:pt x="37592" y="225552"/>
                  </a:lnTo>
                  <a:lnTo>
                    <a:pt x="646684" y="225552"/>
                  </a:lnTo>
                  <a:lnTo>
                    <a:pt x="661317" y="222589"/>
                  </a:lnTo>
                  <a:lnTo>
                    <a:pt x="673266" y="214518"/>
                  </a:lnTo>
                  <a:lnTo>
                    <a:pt x="681322" y="202566"/>
                  </a:lnTo>
                  <a:lnTo>
                    <a:pt x="684276" y="187960"/>
                  </a:lnTo>
                  <a:lnTo>
                    <a:pt x="684276" y="37592"/>
                  </a:lnTo>
                  <a:lnTo>
                    <a:pt x="681322" y="22985"/>
                  </a:lnTo>
                  <a:lnTo>
                    <a:pt x="673266" y="11033"/>
                  </a:lnTo>
                  <a:lnTo>
                    <a:pt x="661317" y="2962"/>
                  </a:lnTo>
                  <a:lnTo>
                    <a:pt x="646684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280415" y="3419856"/>
              <a:ext cx="684530" cy="226060"/>
            </a:xfrm>
            <a:custGeom>
              <a:avLst/>
              <a:gdLst/>
              <a:ahLst/>
              <a:cxnLst/>
              <a:rect l="l" t="t" r="r" b="b"/>
              <a:pathLst>
                <a:path w="684530" h="226060">
                  <a:moveTo>
                    <a:pt x="0" y="37592"/>
                  </a:moveTo>
                  <a:lnTo>
                    <a:pt x="2953" y="22985"/>
                  </a:lnTo>
                  <a:lnTo>
                    <a:pt x="11009" y="11033"/>
                  </a:lnTo>
                  <a:lnTo>
                    <a:pt x="22958" y="2962"/>
                  </a:lnTo>
                  <a:lnTo>
                    <a:pt x="37592" y="0"/>
                  </a:lnTo>
                  <a:lnTo>
                    <a:pt x="646684" y="0"/>
                  </a:lnTo>
                  <a:lnTo>
                    <a:pt x="661317" y="2962"/>
                  </a:lnTo>
                  <a:lnTo>
                    <a:pt x="673266" y="11033"/>
                  </a:lnTo>
                  <a:lnTo>
                    <a:pt x="681322" y="22985"/>
                  </a:lnTo>
                  <a:lnTo>
                    <a:pt x="684276" y="37592"/>
                  </a:lnTo>
                  <a:lnTo>
                    <a:pt x="684276" y="187960"/>
                  </a:lnTo>
                  <a:lnTo>
                    <a:pt x="681322" y="202566"/>
                  </a:lnTo>
                  <a:lnTo>
                    <a:pt x="673266" y="214518"/>
                  </a:lnTo>
                  <a:lnTo>
                    <a:pt x="661317" y="222589"/>
                  </a:lnTo>
                  <a:lnTo>
                    <a:pt x="646684" y="225552"/>
                  </a:lnTo>
                  <a:lnTo>
                    <a:pt x="37592" y="225552"/>
                  </a:lnTo>
                  <a:lnTo>
                    <a:pt x="22958" y="222589"/>
                  </a:lnTo>
                  <a:lnTo>
                    <a:pt x="11009" y="214518"/>
                  </a:lnTo>
                  <a:lnTo>
                    <a:pt x="2953" y="202566"/>
                  </a:lnTo>
                  <a:lnTo>
                    <a:pt x="0" y="187960"/>
                  </a:lnTo>
                  <a:lnTo>
                    <a:pt x="0" y="37592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66"/>
            <p:cNvSpPr/>
            <p:nvPr/>
          </p:nvSpPr>
          <p:spPr>
            <a:xfrm>
              <a:off x="964692" y="3493007"/>
              <a:ext cx="798830" cy="40005"/>
            </a:xfrm>
            <a:custGeom>
              <a:avLst/>
              <a:gdLst/>
              <a:ahLst/>
              <a:cxnLst/>
              <a:rect l="l" t="t" r="r" b="b"/>
              <a:pathLst>
                <a:path w="798830" h="40004">
                  <a:moveTo>
                    <a:pt x="798576" y="0"/>
                  </a:moveTo>
                  <a:lnTo>
                    <a:pt x="0" y="3975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7" name="object 67"/>
          <p:cNvSpPr txBox="1"/>
          <p:nvPr/>
        </p:nvSpPr>
        <p:spPr>
          <a:xfrm>
            <a:off x="2480817" y="3318128"/>
            <a:ext cx="1353820" cy="361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Guidelines </a:t>
            </a:r>
            <a:r>
              <a:rPr sz="1100" dirty="0">
                <a:latin typeface="Meiryo UI"/>
                <a:cs typeface="Meiryo UI"/>
              </a:rPr>
              <a:t>for</a:t>
            </a:r>
            <a:r>
              <a:rPr sz="1100" spc="-6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ISMS  auditing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7177531" y="1268349"/>
            <a:ext cx="836294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latin typeface="Meiryo UI"/>
                <a:cs typeface="Meiryo UI"/>
              </a:rPr>
              <a:t>Govern</a:t>
            </a:r>
            <a:r>
              <a:rPr sz="1100" spc="-5" dirty="0">
                <a:latin typeface="Meiryo UI"/>
                <a:cs typeface="Meiryo UI"/>
              </a:rPr>
              <a:t>an</a:t>
            </a:r>
            <a:r>
              <a:rPr sz="1100" dirty="0">
                <a:latin typeface="Meiryo UI"/>
                <a:cs typeface="Meiryo UI"/>
              </a:rPr>
              <a:t>ce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7166609" y="2211451"/>
            <a:ext cx="1023619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Measurements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3803396" y="1255521"/>
            <a:ext cx="120205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241300" algn="l"/>
              </a:tabLst>
            </a:pPr>
            <a:r>
              <a:rPr sz="1100" u="sng" dirty="0">
                <a:uFill>
                  <a:solidFill>
                    <a:srgbClr val="959595"/>
                  </a:solidFill>
                </a:uFill>
                <a:latin typeface="Meiryo UI"/>
                <a:cs typeface="Meiryo UI"/>
              </a:rPr>
              <a:t> 	</a:t>
            </a:r>
            <a:r>
              <a:rPr sz="1100" u="sng" spc="-5" dirty="0">
                <a:uFill>
                  <a:solidFill>
                    <a:srgbClr val="959595"/>
                  </a:solidFill>
                </a:uFill>
                <a:latin typeface="Meiryo UI"/>
                <a:cs typeface="Meiryo UI"/>
              </a:rPr>
              <a:t>Requirements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7177531" y="1735327"/>
            <a:ext cx="1766570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Implementation</a:t>
            </a:r>
            <a:r>
              <a:rPr sz="1100" spc="-5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guidance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6728206" y="3959733"/>
            <a:ext cx="115506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27001+20000-1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3211448" y="653922"/>
            <a:ext cx="1748789" cy="5080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Overview and</a:t>
            </a:r>
            <a:r>
              <a:rPr sz="1100" spc="-4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vocabulary</a:t>
            </a:r>
            <a:endParaRPr sz="1100">
              <a:latin typeface="Meiryo UI"/>
              <a:cs typeface="Meiryo UI"/>
            </a:endParaRPr>
          </a:p>
          <a:p>
            <a:pPr marR="5715" algn="r">
              <a:lnSpc>
                <a:spcPct val="100000"/>
              </a:lnSpc>
              <a:spcBef>
                <a:spcPts val="1150"/>
              </a:spcBef>
            </a:pPr>
            <a:r>
              <a:rPr sz="1100" dirty="0">
                <a:latin typeface="Meiryo UI"/>
                <a:cs typeface="Meiryo UI"/>
              </a:rPr>
              <a:t>Code of</a:t>
            </a:r>
            <a:r>
              <a:rPr sz="1100" spc="-7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practice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2480817" y="2741802"/>
            <a:ext cx="1691005" cy="3613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Requirements </a:t>
            </a:r>
            <a:r>
              <a:rPr sz="1100" dirty="0">
                <a:latin typeface="Meiryo UI"/>
                <a:cs typeface="Meiryo UI"/>
              </a:rPr>
              <a:t>for</a:t>
            </a:r>
            <a:r>
              <a:rPr sz="1100" spc="-7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bodies  audit and</a:t>
            </a:r>
            <a:r>
              <a:rPr sz="1100" spc="-2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certification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2480817" y="3823208"/>
            <a:ext cx="1487805" cy="361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Meiryo UI"/>
                <a:cs typeface="Meiryo UI"/>
              </a:rPr>
              <a:t>Guidance for</a:t>
            </a:r>
            <a:r>
              <a:rPr sz="1100" spc="-10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auditors  </a:t>
            </a:r>
            <a:r>
              <a:rPr sz="1100" dirty="0">
                <a:latin typeface="Meiryo UI"/>
                <a:cs typeface="Meiryo UI"/>
              </a:rPr>
              <a:t>on </a:t>
            </a:r>
            <a:r>
              <a:rPr sz="1100" spc="-5" dirty="0">
                <a:latin typeface="Meiryo UI"/>
                <a:cs typeface="Meiryo UI"/>
              </a:rPr>
              <a:t>controls </a:t>
            </a:r>
            <a:r>
              <a:rPr sz="1100" dirty="0">
                <a:latin typeface="Meiryo UI"/>
                <a:cs typeface="Meiryo UI"/>
              </a:rPr>
              <a:t>-</a:t>
            </a:r>
            <a:r>
              <a:rPr sz="1100" spc="-55" dirty="0">
                <a:latin typeface="Meiryo UI"/>
                <a:cs typeface="Meiryo UI"/>
              </a:rPr>
              <a:t> </a:t>
            </a:r>
            <a:r>
              <a:rPr sz="1100" spc="-10" dirty="0">
                <a:latin typeface="Meiryo UI"/>
                <a:cs typeface="Meiryo UI"/>
              </a:rPr>
              <a:t>TR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42163" y="3102356"/>
            <a:ext cx="1618615" cy="93789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Conformity</a:t>
            </a:r>
            <a:r>
              <a:rPr sz="1100" spc="-6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assessment</a:t>
            </a:r>
            <a:endParaRPr sz="1100">
              <a:latin typeface="Meiryo UI"/>
              <a:cs typeface="Meiryo UI"/>
            </a:endParaRPr>
          </a:p>
          <a:p>
            <a:pPr marL="317500">
              <a:lnSpc>
                <a:spcPct val="100000"/>
              </a:lnSpc>
              <a:spcBef>
                <a:spcPts val="1245"/>
              </a:spcBef>
            </a:pPr>
            <a:r>
              <a:rPr sz="1200" spc="-5" dirty="0">
                <a:latin typeface="Meiryo UI"/>
                <a:cs typeface="Meiryo UI"/>
              </a:rPr>
              <a:t>19011</a:t>
            </a:r>
            <a:endParaRPr sz="1200">
              <a:latin typeface="Meiryo UI"/>
              <a:cs typeface="Meiryo UI"/>
            </a:endParaRPr>
          </a:p>
          <a:p>
            <a:pPr marL="12700" marR="71755">
              <a:lnSpc>
                <a:spcPct val="100000"/>
              </a:lnSpc>
              <a:spcBef>
                <a:spcPts val="530"/>
              </a:spcBef>
            </a:pPr>
            <a:r>
              <a:rPr sz="1100" spc="-5" dirty="0">
                <a:latin typeface="Meiryo UI"/>
                <a:cs typeface="Meiryo UI"/>
              </a:rPr>
              <a:t>Guidelines </a:t>
            </a:r>
            <a:r>
              <a:rPr sz="1100" dirty="0">
                <a:latin typeface="Meiryo UI"/>
                <a:cs typeface="Meiryo UI"/>
              </a:rPr>
              <a:t>for</a:t>
            </a:r>
            <a:r>
              <a:rPr sz="1100" spc="-6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auditing  management</a:t>
            </a:r>
            <a:r>
              <a:rPr sz="1100" spc="-65" dirty="0">
                <a:latin typeface="Meiryo UI"/>
                <a:cs typeface="Meiryo UI"/>
              </a:rPr>
              <a:t> </a:t>
            </a:r>
            <a:r>
              <a:rPr sz="1100" dirty="0">
                <a:latin typeface="Meiryo UI"/>
                <a:cs typeface="Meiryo UI"/>
              </a:rPr>
              <a:t>system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1112316" y="679195"/>
            <a:ext cx="78295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Vocabulary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186639" y="1085850"/>
            <a:ext cx="169227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Principles and</a:t>
            </a:r>
            <a:r>
              <a:rPr sz="1100" spc="-2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guidelines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6409944" y="800100"/>
            <a:ext cx="684530" cy="227329"/>
          </a:xfrm>
          <a:custGeom>
            <a:avLst/>
            <a:gdLst/>
            <a:ahLst/>
            <a:cxnLst/>
            <a:rect l="l" t="t" r="r" b="b"/>
            <a:pathLst>
              <a:path w="684529" h="227330">
                <a:moveTo>
                  <a:pt x="0" y="37846"/>
                </a:moveTo>
                <a:lnTo>
                  <a:pt x="2966" y="23092"/>
                </a:lnTo>
                <a:lnTo>
                  <a:pt x="11064" y="11064"/>
                </a:lnTo>
                <a:lnTo>
                  <a:pt x="23092" y="2966"/>
                </a:lnTo>
                <a:lnTo>
                  <a:pt x="37845" y="0"/>
                </a:lnTo>
                <a:lnTo>
                  <a:pt x="646429" y="0"/>
                </a:lnTo>
                <a:lnTo>
                  <a:pt x="661183" y="2966"/>
                </a:lnTo>
                <a:lnTo>
                  <a:pt x="673211" y="11064"/>
                </a:lnTo>
                <a:lnTo>
                  <a:pt x="681309" y="23092"/>
                </a:lnTo>
                <a:lnTo>
                  <a:pt x="684276" y="37846"/>
                </a:lnTo>
                <a:lnTo>
                  <a:pt x="684276" y="189229"/>
                </a:lnTo>
                <a:lnTo>
                  <a:pt x="681309" y="203983"/>
                </a:lnTo>
                <a:lnTo>
                  <a:pt x="673211" y="216011"/>
                </a:lnTo>
                <a:lnTo>
                  <a:pt x="661183" y="224109"/>
                </a:lnTo>
                <a:lnTo>
                  <a:pt x="646429" y="227075"/>
                </a:lnTo>
                <a:lnTo>
                  <a:pt x="37845" y="227075"/>
                </a:lnTo>
                <a:lnTo>
                  <a:pt x="23092" y="224109"/>
                </a:lnTo>
                <a:lnTo>
                  <a:pt x="11064" y="216011"/>
                </a:lnTo>
                <a:lnTo>
                  <a:pt x="2966" y="203983"/>
                </a:lnTo>
                <a:lnTo>
                  <a:pt x="0" y="189229"/>
                </a:lnTo>
                <a:lnTo>
                  <a:pt x="0" y="37846"/>
                </a:lnTo>
                <a:close/>
              </a:path>
            </a:pathLst>
          </a:custGeom>
          <a:ln w="9144">
            <a:solidFill>
              <a:srgbClr val="80808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 txBox="1"/>
          <p:nvPr/>
        </p:nvSpPr>
        <p:spPr>
          <a:xfrm>
            <a:off x="6504813" y="809625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27016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7174483" y="798321"/>
            <a:ext cx="1763395" cy="193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Organizational</a:t>
            </a:r>
            <a:r>
              <a:rPr sz="1100" spc="-6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economics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82" name="object 82"/>
          <p:cNvGrpSpPr/>
          <p:nvPr/>
        </p:nvGrpSpPr>
        <p:grpSpPr>
          <a:xfrm>
            <a:off x="5704141" y="909637"/>
            <a:ext cx="980440" cy="4612005"/>
            <a:chOff x="5704141" y="909637"/>
            <a:chExt cx="980440" cy="4612005"/>
          </a:xfrm>
        </p:grpSpPr>
        <p:sp>
          <p:nvSpPr>
            <p:cNvPr id="83" name="object 83"/>
            <p:cNvSpPr/>
            <p:nvPr/>
          </p:nvSpPr>
          <p:spPr>
            <a:xfrm>
              <a:off x="5708903" y="914400"/>
              <a:ext cx="701675" cy="539750"/>
            </a:xfrm>
            <a:custGeom>
              <a:avLst/>
              <a:gdLst/>
              <a:ahLst/>
              <a:cxnLst/>
              <a:rect l="l" t="t" r="r" b="b"/>
              <a:pathLst>
                <a:path w="701675" h="539750">
                  <a:moveTo>
                    <a:pt x="0" y="539750"/>
                  </a:moveTo>
                  <a:lnTo>
                    <a:pt x="701675" y="0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object 84"/>
            <p:cNvSpPr/>
            <p:nvPr/>
          </p:nvSpPr>
          <p:spPr>
            <a:xfrm>
              <a:off x="5995415" y="5289803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6"/>
                  </a:lnTo>
                  <a:lnTo>
                    <a:pt x="684276" y="189230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6"/>
                  </a:lnTo>
                  <a:lnTo>
                    <a:pt x="37846" y="227076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5" name="object 85"/>
          <p:cNvSpPr txBox="1"/>
          <p:nvPr/>
        </p:nvSpPr>
        <p:spPr>
          <a:xfrm>
            <a:off x="6090665" y="5299964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27018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6728206" y="4856734"/>
            <a:ext cx="171640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Cloud Computing</a:t>
            </a:r>
            <a:r>
              <a:rPr sz="1100" spc="-9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service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87" name="object 87"/>
          <p:cNvGrpSpPr/>
          <p:nvPr/>
        </p:nvGrpSpPr>
        <p:grpSpPr>
          <a:xfrm>
            <a:off x="269557" y="2550985"/>
            <a:ext cx="694055" cy="235585"/>
            <a:chOff x="269557" y="2550985"/>
            <a:chExt cx="694055" cy="235585"/>
          </a:xfrm>
        </p:grpSpPr>
        <p:sp>
          <p:nvSpPr>
            <p:cNvPr id="88" name="object 88"/>
            <p:cNvSpPr/>
            <p:nvPr/>
          </p:nvSpPr>
          <p:spPr>
            <a:xfrm>
              <a:off x="274320" y="2555748"/>
              <a:ext cx="684530" cy="226060"/>
            </a:xfrm>
            <a:custGeom>
              <a:avLst/>
              <a:gdLst/>
              <a:ahLst/>
              <a:cxnLst/>
              <a:rect l="l" t="t" r="r" b="b"/>
              <a:pathLst>
                <a:path w="684530" h="226060">
                  <a:moveTo>
                    <a:pt x="646683" y="0"/>
                  </a:moveTo>
                  <a:lnTo>
                    <a:pt x="37591" y="0"/>
                  </a:lnTo>
                  <a:lnTo>
                    <a:pt x="22958" y="2962"/>
                  </a:lnTo>
                  <a:lnTo>
                    <a:pt x="11009" y="11033"/>
                  </a:lnTo>
                  <a:lnTo>
                    <a:pt x="2953" y="22985"/>
                  </a:lnTo>
                  <a:lnTo>
                    <a:pt x="0" y="37591"/>
                  </a:lnTo>
                  <a:lnTo>
                    <a:pt x="0" y="187960"/>
                  </a:lnTo>
                  <a:lnTo>
                    <a:pt x="2953" y="202566"/>
                  </a:lnTo>
                  <a:lnTo>
                    <a:pt x="11009" y="214518"/>
                  </a:lnTo>
                  <a:lnTo>
                    <a:pt x="22958" y="222589"/>
                  </a:lnTo>
                  <a:lnTo>
                    <a:pt x="37591" y="225551"/>
                  </a:lnTo>
                  <a:lnTo>
                    <a:pt x="646683" y="225551"/>
                  </a:lnTo>
                  <a:lnTo>
                    <a:pt x="661317" y="222589"/>
                  </a:lnTo>
                  <a:lnTo>
                    <a:pt x="673266" y="214518"/>
                  </a:lnTo>
                  <a:lnTo>
                    <a:pt x="681322" y="202566"/>
                  </a:lnTo>
                  <a:lnTo>
                    <a:pt x="684276" y="187960"/>
                  </a:lnTo>
                  <a:lnTo>
                    <a:pt x="684276" y="37591"/>
                  </a:lnTo>
                  <a:lnTo>
                    <a:pt x="681322" y="22985"/>
                  </a:lnTo>
                  <a:lnTo>
                    <a:pt x="673266" y="11033"/>
                  </a:lnTo>
                  <a:lnTo>
                    <a:pt x="661317" y="2962"/>
                  </a:lnTo>
                  <a:lnTo>
                    <a:pt x="646683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object 89"/>
            <p:cNvSpPr/>
            <p:nvPr/>
          </p:nvSpPr>
          <p:spPr>
            <a:xfrm>
              <a:off x="274320" y="2555748"/>
              <a:ext cx="684530" cy="226060"/>
            </a:xfrm>
            <a:custGeom>
              <a:avLst/>
              <a:gdLst/>
              <a:ahLst/>
              <a:cxnLst/>
              <a:rect l="l" t="t" r="r" b="b"/>
              <a:pathLst>
                <a:path w="684530" h="226060">
                  <a:moveTo>
                    <a:pt x="0" y="37591"/>
                  </a:moveTo>
                  <a:lnTo>
                    <a:pt x="2953" y="22985"/>
                  </a:lnTo>
                  <a:lnTo>
                    <a:pt x="11009" y="11033"/>
                  </a:lnTo>
                  <a:lnTo>
                    <a:pt x="22958" y="2962"/>
                  </a:lnTo>
                  <a:lnTo>
                    <a:pt x="37591" y="0"/>
                  </a:lnTo>
                  <a:lnTo>
                    <a:pt x="646683" y="0"/>
                  </a:lnTo>
                  <a:lnTo>
                    <a:pt x="661317" y="2962"/>
                  </a:lnTo>
                  <a:lnTo>
                    <a:pt x="673266" y="11033"/>
                  </a:lnTo>
                  <a:lnTo>
                    <a:pt x="681322" y="22985"/>
                  </a:lnTo>
                  <a:lnTo>
                    <a:pt x="684276" y="37591"/>
                  </a:lnTo>
                  <a:lnTo>
                    <a:pt x="684276" y="187960"/>
                  </a:lnTo>
                  <a:lnTo>
                    <a:pt x="681322" y="202566"/>
                  </a:lnTo>
                  <a:lnTo>
                    <a:pt x="673266" y="214518"/>
                  </a:lnTo>
                  <a:lnTo>
                    <a:pt x="661317" y="222589"/>
                  </a:lnTo>
                  <a:lnTo>
                    <a:pt x="646683" y="225551"/>
                  </a:lnTo>
                  <a:lnTo>
                    <a:pt x="37591" y="225551"/>
                  </a:lnTo>
                  <a:lnTo>
                    <a:pt x="22958" y="222589"/>
                  </a:lnTo>
                  <a:lnTo>
                    <a:pt x="11009" y="214518"/>
                  </a:lnTo>
                  <a:lnTo>
                    <a:pt x="2953" y="202566"/>
                  </a:lnTo>
                  <a:lnTo>
                    <a:pt x="0" y="187960"/>
                  </a:lnTo>
                  <a:lnTo>
                    <a:pt x="0" y="37591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42163" y="2167255"/>
            <a:ext cx="2321560" cy="9042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latin typeface="Meiryo UI"/>
                <a:cs typeface="Meiryo UI"/>
              </a:rPr>
              <a:t>Conformity Assessment</a:t>
            </a:r>
            <a:r>
              <a:rPr sz="1100" spc="-60" dirty="0">
                <a:latin typeface="Meiryo UI"/>
                <a:cs typeface="Meiryo UI"/>
              </a:rPr>
              <a:t> </a:t>
            </a:r>
            <a:r>
              <a:rPr sz="1100" dirty="0">
                <a:latin typeface="Meiryo UI"/>
                <a:cs typeface="Meiryo UI"/>
              </a:rPr>
              <a:t>–</a:t>
            </a:r>
            <a:endParaRPr sz="1100">
              <a:latin typeface="Meiryo UI"/>
              <a:cs typeface="Meiryo UI"/>
            </a:endParaRPr>
          </a:p>
          <a:p>
            <a:pPr marL="12700">
              <a:lnSpc>
                <a:spcPct val="100000"/>
              </a:lnSpc>
            </a:pPr>
            <a:r>
              <a:rPr sz="1100" spc="-5" dirty="0">
                <a:latin typeface="Meiryo UI"/>
                <a:cs typeface="Meiryo UI"/>
              </a:rPr>
              <a:t>Vocabulary and </a:t>
            </a:r>
            <a:r>
              <a:rPr sz="1100" dirty="0">
                <a:latin typeface="Meiryo UI"/>
                <a:cs typeface="Meiryo UI"/>
              </a:rPr>
              <a:t>general</a:t>
            </a:r>
            <a:r>
              <a:rPr sz="1100" spc="-6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principals</a:t>
            </a:r>
            <a:endParaRPr sz="1100">
              <a:latin typeface="Meiryo UI"/>
              <a:cs typeface="Meiryo UI"/>
            </a:endParaRPr>
          </a:p>
          <a:p>
            <a:pPr marL="311150">
              <a:lnSpc>
                <a:spcPct val="100000"/>
              </a:lnSpc>
              <a:spcBef>
                <a:spcPts val="484"/>
              </a:spcBef>
            </a:pPr>
            <a:r>
              <a:rPr sz="1200" spc="-5" dirty="0">
                <a:latin typeface="Meiryo UI"/>
                <a:cs typeface="Meiryo UI"/>
              </a:rPr>
              <a:t>17000</a:t>
            </a:r>
            <a:endParaRPr sz="1200">
              <a:latin typeface="Meiryo UI"/>
              <a:cs typeface="Meiryo UI"/>
            </a:endParaRPr>
          </a:p>
          <a:p>
            <a:pPr marL="317500">
              <a:lnSpc>
                <a:spcPct val="100000"/>
              </a:lnSpc>
              <a:spcBef>
                <a:spcPts val="905"/>
              </a:spcBef>
              <a:tabLst>
                <a:tab pos="1827530" algn="l"/>
              </a:tabLst>
            </a:pPr>
            <a:r>
              <a:rPr sz="1200" spc="-5" dirty="0">
                <a:latin typeface="Meiryo UI"/>
                <a:cs typeface="Meiryo UI"/>
              </a:rPr>
              <a:t>17021	</a:t>
            </a:r>
            <a:r>
              <a:rPr sz="1800" spc="-7" baseline="4629" dirty="0">
                <a:latin typeface="Meiryo UI"/>
                <a:cs typeface="Meiryo UI"/>
              </a:rPr>
              <a:t>27006</a:t>
            </a:r>
            <a:endParaRPr sz="1800" baseline="4629">
              <a:latin typeface="Meiryo UI"/>
              <a:cs typeface="Meiryo UI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6728206" y="148538"/>
            <a:ext cx="2286253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i="1" spc="-5" dirty="0">
                <a:latin typeface="Meiryo UI"/>
                <a:cs typeface="Meiryo UI"/>
              </a:rPr>
              <a:t>as of Oct.</a:t>
            </a:r>
            <a:r>
              <a:rPr sz="2000" b="1" i="1" spc="-45" dirty="0">
                <a:latin typeface="Meiryo UI"/>
                <a:cs typeface="Meiryo UI"/>
              </a:rPr>
              <a:t> </a:t>
            </a:r>
            <a:r>
              <a:rPr sz="2000" b="1" i="1" spc="-5" dirty="0">
                <a:latin typeface="Meiryo UI"/>
                <a:cs typeface="Meiryo UI"/>
              </a:rPr>
              <a:t>2013</a:t>
            </a:r>
            <a:endParaRPr sz="2000" b="1" i="1" dirty="0">
              <a:latin typeface="Meiryo UI"/>
              <a:cs typeface="Meiryo UI"/>
            </a:endParaRPr>
          </a:p>
        </p:txBody>
      </p:sp>
      <p:grpSp>
        <p:nvGrpSpPr>
          <p:cNvPr id="92" name="object 92"/>
          <p:cNvGrpSpPr/>
          <p:nvPr/>
        </p:nvGrpSpPr>
        <p:grpSpPr>
          <a:xfrm>
            <a:off x="2046541" y="1479613"/>
            <a:ext cx="694055" cy="236854"/>
            <a:chOff x="2046541" y="1479613"/>
            <a:chExt cx="694055" cy="236854"/>
          </a:xfrm>
        </p:grpSpPr>
        <p:sp>
          <p:nvSpPr>
            <p:cNvPr id="93" name="object 93"/>
            <p:cNvSpPr/>
            <p:nvPr/>
          </p:nvSpPr>
          <p:spPr>
            <a:xfrm>
              <a:off x="2051304" y="1484375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646429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6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94"/>
            <p:cNvSpPr/>
            <p:nvPr/>
          </p:nvSpPr>
          <p:spPr>
            <a:xfrm>
              <a:off x="2051304" y="1484375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30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6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5" name="object 95"/>
          <p:cNvSpPr txBox="1"/>
          <p:nvPr/>
        </p:nvSpPr>
        <p:spPr>
          <a:xfrm>
            <a:off x="2145029" y="1493901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31010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96" name="object 96"/>
          <p:cNvGrpSpPr/>
          <p:nvPr/>
        </p:nvGrpSpPr>
        <p:grpSpPr>
          <a:xfrm>
            <a:off x="2730817" y="1449133"/>
            <a:ext cx="3955415" cy="1858645"/>
            <a:chOff x="2730817" y="1449133"/>
            <a:chExt cx="3955415" cy="1858645"/>
          </a:xfrm>
        </p:grpSpPr>
        <p:sp>
          <p:nvSpPr>
            <p:cNvPr id="97" name="object 97"/>
            <p:cNvSpPr/>
            <p:nvPr/>
          </p:nvSpPr>
          <p:spPr>
            <a:xfrm>
              <a:off x="2735579" y="1453896"/>
              <a:ext cx="396875" cy="144780"/>
            </a:xfrm>
            <a:custGeom>
              <a:avLst/>
              <a:gdLst/>
              <a:ahLst/>
              <a:cxnLst/>
              <a:rect l="l" t="t" r="r" b="b"/>
              <a:pathLst>
                <a:path w="396875" h="144780">
                  <a:moveTo>
                    <a:pt x="396875" y="0"/>
                  </a:moveTo>
                  <a:lnTo>
                    <a:pt x="0" y="144525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8"/>
            <p:cNvSpPr/>
            <p:nvPr/>
          </p:nvSpPr>
          <p:spPr>
            <a:xfrm>
              <a:off x="5998464" y="3075431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59" h="227329">
                  <a:moveTo>
                    <a:pt x="644906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4906" y="227075"/>
                  </a:lnTo>
                  <a:lnTo>
                    <a:pt x="659659" y="224109"/>
                  </a:lnTo>
                  <a:lnTo>
                    <a:pt x="671687" y="216011"/>
                  </a:lnTo>
                  <a:lnTo>
                    <a:pt x="679785" y="203983"/>
                  </a:lnTo>
                  <a:lnTo>
                    <a:pt x="682752" y="189229"/>
                  </a:lnTo>
                  <a:lnTo>
                    <a:pt x="682752" y="37845"/>
                  </a:lnTo>
                  <a:lnTo>
                    <a:pt x="679785" y="23092"/>
                  </a:lnTo>
                  <a:lnTo>
                    <a:pt x="671687" y="11064"/>
                  </a:lnTo>
                  <a:lnTo>
                    <a:pt x="659659" y="2966"/>
                  </a:lnTo>
                  <a:lnTo>
                    <a:pt x="644906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99"/>
            <p:cNvSpPr/>
            <p:nvPr/>
          </p:nvSpPr>
          <p:spPr>
            <a:xfrm>
              <a:off x="5998464" y="3075431"/>
              <a:ext cx="683260" cy="227329"/>
            </a:xfrm>
            <a:custGeom>
              <a:avLst/>
              <a:gdLst/>
              <a:ahLst/>
              <a:cxnLst/>
              <a:rect l="l" t="t" r="r" b="b"/>
              <a:pathLst>
                <a:path w="683259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4906" y="0"/>
                  </a:lnTo>
                  <a:lnTo>
                    <a:pt x="659659" y="2966"/>
                  </a:lnTo>
                  <a:lnTo>
                    <a:pt x="671687" y="11064"/>
                  </a:lnTo>
                  <a:lnTo>
                    <a:pt x="679785" y="23092"/>
                  </a:lnTo>
                  <a:lnTo>
                    <a:pt x="682752" y="37845"/>
                  </a:lnTo>
                  <a:lnTo>
                    <a:pt x="682752" y="189229"/>
                  </a:lnTo>
                  <a:lnTo>
                    <a:pt x="679785" y="203983"/>
                  </a:lnTo>
                  <a:lnTo>
                    <a:pt x="671687" y="216011"/>
                  </a:lnTo>
                  <a:lnTo>
                    <a:pt x="659659" y="224109"/>
                  </a:lnTo>
                  <a:lnTo>
                    <a:pt x="644906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0" name="object 100"/>
          <p:cNvSpPr txBox="1"/>
          <p:nvPr/>
        </p:nvSpPr>
        <p:spPr>
          <a:xfrm>
            <a:off x="42163" y="1445717"/>
            <a:ext cx="1931035" cy="194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latin typeface="Meiryo UI"/>
                <a:cs typeface="Meiryo UI"/>
              </a:rPr>
              <a:t>Risk </a:t>
            </a:r>
            <a:r>
              <a:rPr sz="1100" spc="-5" dirty="0">
                <a:latin typeface="Meiryo UI"/>
                <a:cs typeface="Meiryo UI"/>
              </a:rPr>
              <a:t>assessment</a:t>
            </a:r>
            <a:r>
              <a:rPr sz="1100" spc="-70" dirty="0">
                <a:latin typeface="Meiryo UI"/>
                <a:cs typeface="Meiryo UI"/>
              </a:rPr>
              <a:t> </a:t>
            </a:r>
            <a:r>
              <a:rPr sz="1100" dirty="0">
                <a:latin typeface="Meiryo UI"/>
                <a:cs typeface="Meiryo UI"/>
              </a:rPr>
              <a:t>techniques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101" name="object 101"/>
          <p:cNvSpPr txBox="1"/>
          <p:nvPr/>
        </p:nvSpPr>
        <p:spPr>
          <a:xfrm>
            <a:off x="6092190" y="3084957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27010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102" name="object 102"/>
          <p:cNvGrpSpPr/>
          <p:nvPr/>
        </p:nvGrpSpPr>
        <p:grpSpPr>
          <a:xfrm>
            <a:off x="5993701" y="3954589"/>
            <a:ext cx="694055" cy="236854"/>
            <a:chOff x="5993701" y="3954589"/>
            <a:chExt cx="694055" cy="236854"/>
          </a:xfrm>
        </p:grpSpPr>
        <p:sp>
          <p:nvSpPr>
            <p:cNvPr id="103" name="object 103"/>
            <p:cNvSpPr/>
            <p:nvPr/>
          </p:nvSpPr>
          <p:spPr>
            <a:xfrm>
              <a:off x="5998464" y="3959352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646430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30"/>
                  </a:lnTo>
                  <a:lnTo>
                    <a:pt x="684276" y="37846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4"/>
            <p:cNvSpPr/>
            <p:nvPr/>
          </p:nvSpPr>
          <p:spPr>
            <a:xfrm>
              <a:off x="5998464" y="3959352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6"/>
                  </a:lnTo>
                  <a:lnTo>
                    <a:pt x="684276" y="189230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5" name="object 105"/>
          <p:cNvSpPr txBox="1"/>
          <p:nvPr/>
        </p:nvSpPr>
        <p:spPr>
          <a:xfrm>
            <a:off x="6119621" y="3969511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27013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106" name="object 106"/>
          <p:cNvGrpSpPr/>
          <p:nvPr/>
        </p:nvGrpSpPr>
        <p:grpSpPr>
          <a:xfrm>
            <a:off x="6418897" y="1266253"/>
            <a:ext cx="694055" cy="236854"/>
            <a:chOff x="6418897" y="1266253"/>
            <a:chExt cx="694055" cy="236854"/>
          </a:xfrm>
        </p:grpSpPr>
        <p:sp>
          <p:nvSpPr>
            <p:cNvPr id="107" name="object 107"/>
            <p:cNvSpPr/>
            <p:nvPr/>
          </p:nvSpPr>
          <p:spPr>
            <a:xfrm>
              <a:off x="6423659" y="1271016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5" y="189230"/>
                  </a:lnTo>
                  <a:lnTo>
                    <a:pt x="684275" y="37846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08"/>
            <p:cNvSpPr/>
            <p:nvPr/>
          </p:nvSpPr>
          <p:spPr>
            <a:xfrm>
              <a:off x="6423659" y="1271016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30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5" y="37846"/>
                  </a:lnTo>
                  <a:lnTo>
                    <a:pt x="684275" y="189230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9" name="object 109"/>
          <p:cNvSpPr txBox="1"/>
          <p:nvPr/>
        </p:nvSpPr>
        <p:spPr>
          <a:xfrm>
            <a:off x="6517640" y="1281176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27014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110" name="object 110"/>
          <p:cNvGrpSpPr/>
          <p:nvPr/>
        </p:nvGrpSpPr>
        <p:grpSpPr>
          <a:xfrm>
            <a:off x="5993701" y="4385881"/>
            <a:ext cx="694055" cy="236854"/>
            <a:chOff x="5993701" y="4385881"/>
            <a:chExt cx="694055" cy="236854"/>
          </a:xfrm>
        </p:grpSpPr>
        <p:sp>
          <p:nvSpPr>
            <p:cNvPr id="111" name="object 111"/>
            <p:cNvSpPr/>
            <p:nvPr/>
          </p:nvSpPr>
          <p:spPr>
            <a:xfrm>
              <a:off x="5998464" y="43906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646430" y="0"/>
                  </a:moveTo>
                  <a:lnTo>
                    <a:pt x="37846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12"/>
            <p:cNvSpPr/>
            <p:nvPr/>
          </p:nvSpPr>
          <p:spPr>
            <a:xfrm>
              <a:off x="5998464" y="43906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3" name="object 113"/>
          <p:cNvSpPr txBox="1"/>
          <p:nvPr/>
        </p:nvSpPr>
        <p:spPr>
          <a:xfrm>
            <a:off x="6093714" y="4401439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27015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14" name="object 114"/>
          <p:cNvSpPr txBox="1"/>
          <p:nvPr/>
        </p:nvSpPr>
        <p:spPr>
          <a:xfrm>
            <a:off x="6729730" y="5793740"/>
            <a:ext cx="19284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Meiryo UI"/>
                <a:cs typeface="Meiryo UI"/>
              </a:rPr>
              <a:t>Process </a:t>
            </a:r>
            <a:r>
              <a:rPr sz="1100" spc="-5" dirty="0">
                <a:latin typeface="Meiryo UI"/>
                <a:cs typeface="Meiryo UI"/>
              </a:rPr>
              <a:t>control </a:t>
            </a:r>
            <a:r>
              <a:rPr sz="1100" dirty="0">
                <a:latin typeface="Meiryo UI"/>
                <a:cs typeface="Meiryo UI"/>
              </a:rPr>
              <a:t>system -</a:t>
            </a:r>
            <a:r>
              <a:rPr sz="1100" spc="-120" dirty="0">
                <a:latin typeface="Meiryo UI"/>
                <a:cs typeface="Meiryo UI"/>
              </a:rPr>
              <a:t> </a:t>
            </a:r>
            <a:r>
              <a:rPr sz="1100" spc="-10" dirty="0">
                <a:latin typeface="Meiryo UI"/>
                <a:cs typeface="Meiryo UI"/>
              </a:rPr>
              <a:t>TR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15" name="object 115"/>
          <p:cNvGrpSpPr/>
          <p:nvPr/>
        </p:nvGrpSpPr>
        <p:grpSpPr>
          <a:xfrm>
            <a:off x="5993701" y="5757481"/>
            <a:ext cx="694055" cy="236854"/>
            <a:chOff x="5993701" y="5757481"/>
            <a:chExt cx="694055" cy="236854"/>
          </a:xfrm>
        </p:grpSpPr>
        <p:sp>
          <p:nvSpPr>
            <p:cNvPr id="116" name="object 116"/>
            <p:cNvSpPr/>
            <p:nvPr/>
          </p:nvSpPr>
          <p:spPr>
            <a:xfrm>
              <a:off x="5998464" y="57622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646430" y="0"/>
                  </a:moveTo>
                  <a:lnTo>
                    <a:pt x="37846" y="0"/>
                  </a:lnTo>
                  <a:lnTo>
                    <a:pt x="23092" y="2973"/>
                  </a:lnTo>
                  <a:lnTo>
                    <a:pt x="11064" y="11083"/>
                  </a:lnTo>
                  <a:lnTo>
                    <a:pt x="2966" y="23113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62"/>
                  </a:lnTo>
                  <a:lnTo>
                    <a:pt x="11064" y="215992"/>
                  </a:lnTo>
                  <a:lnTo>
                    <a:pt x="23092" y="224102"/>
                  </a:lnTo>
                  <a:lnTo>
                    <a:pt x="37846" y="227075"/>
                  </a:lnTo>
                  <a:lnTo>
                    <a:pt x="646430" y="227075"/>
                  </a:lnTo>
                  <a:lnTo>
                    <a:pt x="661183" y="224102"/>
                  </a:lnTo>
                  <a:lnTo>
                    <a:pt x="673211" y="215992"/>
                  </a:lnTo>
                  <a:lnTo>
                    <a:pt x="681309" y="203962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113"/>
                  </a:lnTo>
                  <a:lnTo>
                    <a:pt x="673211" y="11083"/>
                  </a:lnTo>
                  <a:lnTo>
                    <a:pt x="661183" y="2973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7"/>
            <p:cNvSpPr/>
            <p:nvPr/>
          </p:nvSpPr>
          <p:spPr>
            <a:xfrm>
              <a:off x="5998464" y="57622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5"/>
                  </a:moveTo>
                  <a:lnTo>
                    <a:pt x="2966" y="23113"/>
                  </a:lnTo>
                  <a:lnTo>
                    <a:pt x="11064" y="11083"/>
                  </a:lnTo>
                  <a:lnTo>
                    <a:pt x="23092" y="2973"/>
                  </a:lnTo>
                  <a:lnTo>
                    <a:pt x="37846" y="0"/>
                  </a:lnTo>
                  <a:lnTo>
                    <a:pt x="646430" y="0"/>
                  </a:lnTo>
                  <a:lnTo>
                    <a:pt x="661183" y="2973"/>
                  </a:lnTo>
                  <a:lnTo>
                    <a:pt x="673211" y="11083"/>
                  </a:lnTo>
                  <a:lnTo>
                    <a:pt x="681309" y="23113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62"/>
                  </a:lnTo>
                  <a:lnTo>
                    <a:pt x="673211" y="215992"/>
                  </a:lnTo>
                  <a:lnTo>
                    <a:pt x="661183" y="224102"/>
                  </a:lnTo>
                  <a:lnTo>
                    <a:pt x="646430" y="227075"/>
                  </a:lnTo>
                  <a:lnTo>
                    <a:pt x="37846" y="227075"/>
                  </a:lnTo>
                  <a:lnTo>
                    <a:pt x="23092" y="224102"/>
                  </a:lnTo>
                  <a:lnTo>
                    <a:pt x="11064" y="215992"/>
                  </a:lnTo>
                  <a:lnTo>
                    <a:pt x="2966" y="203962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8" name="object 118"/>
          <p:cNvSpPr txBox="1"/>
          <p:nvPr/>
        </p:nvSpPr>
        <p:spPr>
          <a:xfrm>
            <a:off x="6093714" y="5772708"/>
            <a:ext cx="49784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27019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19" name="object 119"/>
          <p:cNvSpPr/>
          <p:nvPr/>
        </p:nvSpPr>
        <p:spPr>
          <a:xfrm>
            <a:off x="5998464" y="4844796"/>
            <a:ext cx="684530" cy="227329"/>
          </a:xfrm>
          <a:custGeom>
            <a:avLst/>
            <a:gdLst/>
            <a:ahLst/>
            <a:cxnLst/>
            <a:rect l="l" t="t" r="r" b="b"/>
            <a:pathLst>
              <a:path w="684529" h="227329">
                <a:moveTo>
                  <a:pt x="0" y="37845"/>
                </a:moveTo>
                <a:lnTo>
                  <a:pt x="2966" y="23092"/>
                </a:lnTo>
                <a:lnTo>
                  <a:pt x="11064" y="11064"/>
                </a:lnTo>
                <a:lnTo>
                  <a:pt x="23092" y="2966"/>
                </a:lnTo>
                <a:lnTo>
                  <a:pt x="37846" y="0"/>
                </a:lnTo>
                <a:lnTo>
                  <a:pt x="646430" y="0"/>
                </a:lnTo>
                <a:lnTo>
                  <a:pt x="661183" y="2966"/>
                </a:lnTo>
                <a:lnTo>
                  <a:pt x="673211" y="11064"/>
                </a:lnTo>
                <a:lnTo>
                  <a:pt x="681309" y="23092"/>
                </a:lnTo>
                <a:lnTo>
                  <a:pt x="684276" y="37845"/>
                </a:lnTo>
                <a:lnTo>
                  <a:pt x="684276" y="189229"/>
                </a:lnTo>
                <a:lnTo>
                  <a:pt x="681309" y="203983"/>
                </a:lnTo>
                <a:lnTo>
                  <a:pt x="673211" y="216011"/>
                </a:lnTo>
                <a:lnTo>
                  <a:pt x="661183" y="224109"/>
                </a:lnTo>
                <a:lnTo>
                  <a:pt x="646430" y="227075"/>
                </a:lnTo>
                <a:lnTo>
                  <a:pt x="37846" y="227075"/>
                </a:lnTo>
                <a:lnTo>
                  <a:pt x="23092" y="224109"/>
                </a:lnTo>
                <a:lnTo>
                  <a:pt x="11064" y="216011"/>
                </a:lnTo>
                <a:lnTo>
                  <a:pt x="2966" y="203983"/>
                </a:lnTo>
                <a:lnTo>
                  <a:pt x="0" y="189229"/>
                </a:lnTo>
                <a:lnTo>
                  <a:pt x="0" y="37845"/>
                </a:lnTo>
                <a:close/>
              </a:path>
            </a:pathLst>
          </a:custGeom>
          <a:ln w="9144">
            <a:solidFill>
              <a:srgbClr val="80808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 txBox="1"/>
          <p:nvPr/>
        </p:nvSpPr>
        <p:spPr>
          <a:xfrm>
            <a:off x="6093714" y="4854905"/>
            <a:ext cx="49784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27017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21" name="object 121"/>
          <p:cNvSpPr txBox="1"/>
          <p:nvPr/>
        </p:nvSpPr>
        <p:spPr>
          <a:xfrm>
            <a:off x="6728206" y="5261864"/>
            <a:ext cx="2117090" cy="361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Meiryo UI"/>
                <a:cs typeface="Meiryo UI"/>
              </a:rPr>
              <a:t>Data </a:t>
            </a:r>
            <a:r>
              <a:rPr sz="1100" spc="-5" dirty="0">
                <a:latin typeface="Meiryo UI"/>
                <a:cs typeface="Meiryo UI"/>
              </a:rPr>
              <a:t>protection control </a:t>
            </a:r>
            <a:r>
              <a:rPr sz="1100" dirty="0">
                <a:latin typeface="Meiryo UI"/>
                <a:cs typeface="Meiryo UI"/>
              </a:rPr>
              <a:t>of  </a:t>
            </a:r>
            <a:r>
              <a:rPr sz="1100" spc="-5" dirty="0">
                <a:latin typeface="Meiryo UI"/>
                <a:cs typeface="Meiryo UI"/>
              </a:rPr>
              <a:t>public </a:t>
            </a:r>
            <a:r>
              <a:rPr sz="1100" dirty="0">
                <a:latin typeface="Meiryo UI"/>
                <a:cs typeface="Meiryo UI"/>
              </a:rPr>
              <a:t>cloud </a:t>
            </a:r>
            <a:r>
              <a:rPr sz="1100" spc="-5" dirty="0">
                <a:latin typeface="Meiryo UI"/>
                <a:cs typeface="Meiryo UI"/>
              </a:rPr>
              <a:t>computing</a:t>
            </a:r>
            <a:r>
              <a:rPr sz="1100" spc="-10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service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22" name="object 122"/>
          <p:cNvGrpSpPr/>
          <p:nvPr/>
        </p:nvGrpSpPr>
        <p:grpSpPr>
          <a:xfrm>
            <a:off x="953833" y="1552765"/>
            <a:ext cx="5026660" cy="4327525"/>
            <a:chOff x="953833" y="1552765"/>
            <a:chExt cx="5026660" cy="4327525"/>
          </a:xfrm>
        </p:grpSpPr>
        <p:sp>
          <p:nvSpPr>
            <p:cNvPr id="123" name="object 123"/>
            <p:cNvSpPr/>
            <p:nvPr/>
          </p:nvSpPr>
          <p:spPr>
            <a:xfrm>
              <a:off x="5356605" y="1557527"/>
              <a:ext cx="619125" cy="4318000"/>
            </a:xfrm>
            <a:custGeom>
              <a:avLst/>
              <a:gdLst/>
              <a:ahLst/>
              <a:cxnLst/>
              <a:rect l="l" t="t" r="r" b="b"/>
              <a:pathLst>
                <a:path w="619125" h="4318000">
                  <a:moveTo>
                    <a:pt x="7874" y="1182624"/>
                  </a:moveTo>
                  <a:lnTo>
                    <a:pt x="6350" y="1182624"/>
                  </a:lnTo>
                  <a:lnTo>
                    <a:pt x="6350" y="1630299"/>
                  </a:lnTo>
                  <a:lnTo>
                    <a:pt x="618998" y="1630299"/>
                  </a:lnTo>
                </a:path>
                <a:path w="619125" h="4318000">
                  <a:moveTo>
                    <a:pt x="7874" y="1182624"/>
                  </a:moveTo>
                  <a:lnTo>
                    <a:pt x="6350" y="1182624"/>
                  </a:lnTo>
                  <a:lnTo>
                    <a:pt x="6350" y="2070100"/>
                  </a:lnTo>
                  <a:lnTo>
                    <a:pt x="618998" y="2070100"/>
                  </a:lnTo>
                </a:path>
                <a:path w="619125" h="4318000">
                  <a:moveTo>
                    <a:pt x="7874" y="1182624"/>
                  </a:moveTo>
                  <a:lnTo>
                    <a:pt x="0" y="1182624"/>
                  </a:lnTo>
                  <a:lnTo>
                    <a:pt x="0" y="2514600"/>
                  </a:lnTo>
                  <a:lnTo>
                    <a:pt x="618998" y="2514600"/>
                  </a:lnTo>
                </a:path>
                <a:path w="619125" h="4318000">
                  <a:moveTo>
                    <a:pt x="7874" y="1182624"/>
                  </a:moveTo>
                  <a:lnTo>
                    <a:pt x="6350" y="1182624"/>
                  </a:lnTo>
                  <a:lnTo>
                    <a:pt x="6350" y="2946400"/>
                  </a:lnTo>
                  <a:lnTo>
                    <a:pt x="618998" y="2946400"/>
                  </a:lnTo>
                </a:path>
                <a:path w="619125" h="4318000">
                  <a:moveTo>
                    <a:pt x="7874" y="1184148"/>
                  </a:moveTo>
                  <a:lnTo>
                    <a:pt x="6350" y="1184148"/>
                  </a:lnTo>
                  <a:lnTo>
                    <a:pt x="6350" y="4317873"/>
                  </a:lnTo>
                  <a:lnTo>
                    <a:pt x="618998" y="4317873"/>
                  </a:lnTo>
                </a:path>
                <a:path w="619125" h="4318000">
                  <a:moveTo>
                    <a:pt x="7874" y="1184148"/>
                  </a:moveTo>
                  <a:lnTo>
                    <a:pt x="0" y="1184148"/>
                  </a:lnTo>
                  <a:lnTo>
                    <a:pt x="0" y="3401822"/>
                  </a:lnTo>
                  <a:lnTo>
                    <a:pt x="618998" y="3401822"/>
                  </a:lnTo>
                </a:path>
                <a:path w="619125" h="4318000">
                  <a:moveTo>
                    <a:pt x="7874" y="0"/>
                  </a:moveTo>
                  <a:lnTo>
                    <a:pt x="5461" y="0"/>
                  </a:lnTo>
                  <a:lnTo>
                    <a:pt x="5461" y="3851275"/>
                  </a:lnTo>
                  <a:lnTo>
                    <a:pt x="618998" y="3851275"/>
                  </a:lnTo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124"/>
            <p:cNvSpPr/>
            <p:nvPr/>
          </p:nvSpPr>
          <p:spPr>
            <a:xfrm>
              <a:off x="958596" y="2668524"/>
              <a:ext cx="805180" cy="287655"/>
            </a:xfrm>
            <a:custGeom>
              <a:avLst/>
              <a:gdLst/>
              <a:ahLst/>
              <a:cxnLst/>
              <a:rect l="l" t="t" r="r" b="b"/>
              <a:pathLst>
                <a:path w="805180" h="287655">
                  <a:moveTo>
                    <a:pt x="804926" y="287274"/>
                  </a:moveTo>
                  <a:lnTo>
                    <a:pt x="0" y="0"/>
                  </a:lnTo>
                </a:path>
              </a:pathLst>
            </a:custGeom>
            <a:ln w="9143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125"/>
            <p:cNvSpPr/>
            <p:nvPr/>
          </p:nvSpPr>
          <p:spPr>
            <a:xfrm>
              <a:off x="1763268" y="45430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30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126"/>
            <p:cNvSpPr/>
            <p:nvPr/>
          </p:nvSpPr>
          <p:spPr>
            <a:xfrm>
              <a:off x="1763268" y="454304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127"/>
            <p:cNvSpPr/>
            <p:nvPr/>
          </p:nvSpPr>
          <p:spPr>
            <a:xfrm>
              <a:off x="2104644" y="3069336"/>
              <a:ext cx="0" cy="765810"/>
            </a:xfrm>
            <a:custGeom>
              <a:avLst/>
              <a:gdLst/>
              <a:ahLst/>
              <a:cxnLst/>
              <a:rect l="l" t="t" r="r" b="b"/>
              <a:pathLst>
                <a:path h="765810">
                  <a:moveTo>
                    <a:pt x="0" y="282575"/>
                  </a:moveTo>
                  <a:lnTo>
                    <a:pt x="0" y="0"/>
                  </a:lnTo>
                </a:path>
                <a:path h="765810">
                  <a:moveTo>
                    <a:pt x="0" y="765428"/>
                  </a:moveTo>
                  <a:lnTo>
                    <a:pt x="0" y="373379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128"/>
            <p:cNvSpPr/>
            <p:nvPr/>
          </p:nvSpPr>
          <p:spPr>
            <a:xfrm>
              <a:off x="1775460" y="4904231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29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6"/>
                  </a:lnTo>
                  <a:lnTo>
                    <a:pt x="0" y="189230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6"/>
                  </a:lnTo>
                  <a:lnTo>
                    <a:pt x="646429" y="227076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30"/>
                  </a:lnTo>
                  <a:lnTo>
                    <a:pt x="684276" y="37846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129"/>
            <p:cNvSpPr/>
            <p:nvPr/>
          </p:nvSpPr>
          <p:spPr>
            <a:xfrm>
              <a:off x="1775460" y="4904231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6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6"/>
                  </a:lnTo>
                  <a:lnTo>
                    <a:pt x="684276" y="189230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29" y="227076"/>
                  </a:lnTo>
                  <a:lnTo>
                    <a:pt x="37845" y="227076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30"/>
                  </a:lnTo>
                  <a:lnTo>
                    <a:pt x="0" y="37846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0" name="object 130"/>
          <p:cNvSpPr txBox="1"/>
          <p:nvPr/>
        </p:nvSpPr>
        <p:spPr>
          <a:xfrm>
            <a:off x="175666" y="4542535"/>
            <a:ext cx="135572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Business</a:t>
            </a:r>
            <a:r>
              <a:rPr sz="1100" spc="-5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Continuity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131" name="object 131"/>
          <p:cNvSpPr txBox="1"/>
          <p:nvPr/>
        </p:nvSpPr>
        <p:spPr>
          <a:xfrm>
            <a:off x="1857501" y="4553839"/>
            <a:ext cx="509270" cy="568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27031</a:t>
            </a:r>
            <a:endParaRPr sz="1200">
              <a:latin typeface="Meiryo UI"/>
              <a:cs typeface="Meiryo U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800">
              <a:latin typeface="Meiryo UI"/>
              <a:cs typeface="Meiryo UI"/>
            </a:endParaRPr>
          </a:p>
          <a:p>
            <a:pPr marL="23495">
              <a:lnSpc>
                <a:spcPct val="100000"/>
              </a:lnSpc>
            </a:pPr>
            <a:r>
              <a:rPr sz="1200" spc="-5" dirty="0">
                <a:latin typeface="Meiryo UI"/>
                <a:cs typeface="Meiryo UI"/>
              </a:rPr>
              <a:t>27032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32" name="object 132"/>
          <p:cNvSpPr txBox="1"/>
          <p:nvPr/>
        </p:nvSpPr>
        <p:spPr>
          <a:xfrm>
            <a:off x="186639" y="4902834"/>
            <a:ext cx="102298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Cyber</a:t>
            </a:r>
            <a:r>
              <a:rPr sz="1100" spc="-45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Security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33" name="object 133"/>
          <p:cNvGrpSpPr/>
          <p:nvPr/>
        </p:nvGrpSpPr>
        <p:grpSpPr>
          <a:xfrm>
            <a:off x="1770697" y="5259133"/>
            <a:ext cx="694055" cy="236854"/>
            <a:chOff x="1770697" y="5259133"/>
            <a:chExt cx="694055" cy="236854"/>
          </a:xfrm>
        </p:grpSpPr>
        <p:sp>
          <p:nvSpPr>
            <p:cNvPr id="134" name="object 134"/>
            <p:cNvSpPr/>
            <p:nvPr/>
          </p:nvSpPr>
          <p:spPr>
            <a:xfrm>
              <a:off x="1775460" y="5263896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29" y="0"/>
                  </a:moveTo>
                  <a:lnTo>
                    <a:pt x="37845" y="0"/>
                  </a:lnTo>
                  <a:lnTo>
                    <a:pt x="23092" y="2966"/>
                  </a:lnTo>
                  <a:lnTo>
                    <a:pt x="11064" y="11064"/>
                  </a:lnTo>
                  <a:lnTo>
                    <a:pt x="2966" y="23092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83"/>
                  </a:lnTo>
                  <a:lnTo>
                    <a:pt x="11064" y="216011"/>
                  </a:lnTo>
                  <a:lnTo>
                    <a:pt x="23092" y="224109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9"/>
                  </a:lnTo>
                  <a:lnTo>
                    <a:pt x="673211" y="216011"/>
                  </a:lnTo>
                  <a:lnTo>
                    <a:pt x="681309" y="203983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092"/>
                  </a:lnTo>
                  <a:lnTo>
                    <a:pt x="673211" y="11064"/>
                  </a:lnTo>
                  <a:lnTo>
                    <a:pt x="661183" y="2966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135"/>
            <p:cNvSpPr/>
            <p:nvPr/>
          </p:nvSpPr>
          <p:spPr>
            <a:xfrm>
              <a:off x="1775460" y="5263896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092"/>
                  </a:lnTo>
                  <a:lnTo>
                    <a:pt x="11064" y="11064"/>
                  </a:lnTo>
                  <a:lnTo>
                    <a:pt x="23092" y="2966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66"/>
                  </a:lnTo>
                  <a:lnTo>
                    <a:pt x="673211" y="11064"/>
                  </a:lnTo>
                  <a:lnTo>
                    <a:pt x="681309" y="23092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83"/>
                  </a:lnTo>
                  <a:lnTo>
                    <a:pt x="673211" y="216011"/>
                  </a:lnTo>
                  <a:lnTo>
                    <a:pt x="661183" y="224109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9"/>
                  </a:lnTo>
                  <a:lnTo>
                    <a:pt x="11064" y="216011"/>
                  </a:lnTo>
                  <a:lnTo>
                    <a:pt x="2966" y="203983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6" name="object 136"/>
          <p:cNvSpPr txBox="1"/>
          <p:nvPr/>
        </p:nvSpPr>
        <p:spPr>
          <a:xfrm>
            <a:off x="1868804" y="5274691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27033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37" name="object 137"/>
          <p:cNvSpPr txBox="1"/>
          <p:nvPr/>
        </p:nvSpPr>
        <p:spPr>
          <a:xfrm>
            <a:off x="186639" y="5263388"/>
            <a:ext cx="119507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Network</a:t>
            </a:r>
            <a:r>
              <a:rPr sz="1100" spc="-7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Security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38" name="object 138"/>
          <p:cNvGrpSpPr/>
          <p:nvPr/>
        </p:nvGrpSpPr>
        <p:grpSpPr>
          <a:xfrm>
            <a:off x="1770697" y="1563433"/>
            <a:ext cx="3599815" cy="4293870"/>
            <a:chOff x="1770697" y="1563433"/>
            <a:chExt cx="3599815" cy="4293870"/>
          </a:xfrm>
        </p:grpSpPr>
        <p:sp>
          <p:nvSpPr>
            <p:cNvPr id="139" name="object 139"/>
            <p:cNvSpPr/>
            <p:nvPr/>
          </p:nvSpPr>
          <p:spPr>
            <a:xfrm>
              <a:off x="1775460" y="562508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29" y="0"/>
                  </a:moveTo>
                  <a:lnTo>
                    <a:pt x="37845" y="0"/>
                  </a:lnTo>
                  <a:lnTo>
                    <a:pt x="23092" y="2973"/>
                  </a:lnTo>
                  <a:lnTo>
                    <a:pt x="11064" y="11083"/>
                  </a:lnTo>
                  <a:lnTo>
                    <a:pt x="2966" y="23113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62"/>
                  </a:lnTo>
                  <a:lnTo>
                    <a:pt x="11064" y="215992"/>
                  </a:lnTo>
                  <a:lnTo>
                    <a:pt x="23092" y="224102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2"/>
                  </a:lnTo>
                  <a:lnTo>
                    <a:pt x="673211" y="215992"/>
                  </a:lnTo>
                  <a:lnTo>
                    <a:pt x="681309" y="203962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113"/>
                  </a:lnTo>
                  <a:lnTo>
                    <a:pt x="673211" y="11083"/>
                  </a:lnTo>
                  <a:lnTo>
                    <a:pt x="661183" y="2973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140"/>
            <p:cNvSpPr/>
            <p:nvPr/>
          </p:nvSpPr>
          <p:spPr>
            <a:xfrm>
              <a:off x="1775460" y="562508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113"/>
                  </a:lnTo>
                  <a:lnTo>
                    <a:pt x="11064" y="11083"/>
                  </a:lnTo>
                  <a:lnTo>
                    <a:pt x="23092" y="2973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73"/>
                  </a:lnTo>
                  <a:lnTo>
                    <a:pt x="673211" y="11083"/>
                  </a:lnTo>
                  <a:lnTo>
                    <a:pt x="681309" y="23113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62"/>
                  </a:lnTo>
                  <a:lnTo>
                    <a:pt x="673211" y="215992"/>
                  </a:lnTo>
                  <a:lnTo>
                    <a:pt x="661183" y="224102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2"/>
                  </a:lnTo>
                  <a:lnTo>
                    <a:pt x="11064" y="215992"/>
                  </a:lnTo>
                  <a:lnTo>
                    <a:pt x="2966" y="203962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141"/>
            <p:cNvSpPr/>
            <p:nvPr/>
          </p:nvSpPr>
          <p:spPr>
            <a:xfrm>
              <a:off x="4355592" y="1568196"/>
              <a:ext cx="1009650" cy="2724150"/>
            </a:xfrm>
            <a:custGeom>
              <a:avLst/>
              <a:gdLst/>
              <a:ahLst/>
              <a:cxnLst/>
              <a:rect l="l" t="t" r="r" b="b"/>
              <a:pathLst>
                <a:path w="1009650" h="2724150">
                  <a:moveTo>
                    <a:pt x="1009650" y="0"/>
                  </a:moveTo>
                  <a:lnTo>
                    <a:pt x="0" y="2724149"/>
                  </a:lnTo>
                </a:path>
              </a:pathLst>
            </a:custGeom>
            <a:ln w="9144">
              <a:solidFill>
                <a:srgbClr val="95959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142"/>
            <p:cNvSpPr/>
            <p:nvPr/>
          </p:nvSpPr>
          <p:spPr>
            <a:xfrm>
              <a:off x="2484120" y="4293108"/>
              <a:ext cx="1836420" cy="1442085"/>
            </a:xfrm>
            <a:custGeom>
              <a:avLst/>
              <a:gdLst/>
              <a:ahLst/>
              <a:cxnLst/>
              <a:rect l="l" t="t" r="r" b="b"/>
              <a:pathLst>
                <a:path w="1836420" h="1442085">
                  <a:moveTo>
                    <a:pt x="1835150" y="36576"/>
                  </a:moveTo>
                  <a:lnTo>
                    <a:pt x="1836293" y="36576"/>
                  </a:lnTo>
                  <a:lnTo>
                    <a:pt x="1836293" y="1441513"/>
                  </a:lnTo>
                  <a:lnTo>
                    <a:pt x="0" y="1441513"/>
                  </a:lnTo>
                </a:path>
                <a:path w="1836420" h="1442085">
                  <a:moveTo>
                    <a:pt x="1835150" y="0"/>
                  </a:moveTo>
                  <a:lnTo>
                    <a:pt x="1836293" y="0"/>
                  </a:lnTo>
                  <a:lnTo>
                    <a:pt x="1836293" y="1081151"/>
                  </a:lnTo>
                  <a:lnTo>
                    <a:pt x="0" y="1081151"/>
                  </a:lnTo>
                </a:path>
                <a:path w="1836420" h="1442085">
                  <a:moveTo>
                    <a:pt x="1835150" y="73152"/>
                  </a:moveTo>
                  <a:lnTo>
                    <a:pt x="1836293" y="73152"/>
                  </a:lnTo>
                  <a:lnTo>
                    <a:pt x="1836293" y="720852"/>
                  </a:lnTo>
                  <a:lnTo>
                    <a:pt x="0" y="720852"/>
                  </a:lnTo>
                </a:path>
                <a:path w="1836420" h="1442085">
                  <a:moveTo>
                    <a:pt x="1835150" y="0"/>
                  </a:moveTo>
                  <a:lnTo>
                    <a:pt x="1836293" y="0"/>
                  </a:lnTo>
                  <a:lnTo>
                    <a:pt x="1836293" y="360426"/>
                  </a:lnTo>
                  <a:lnTo>
                    <a:pt x="0" y="360426"/>
                  </a:lnTo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143"/>
            <p:cNvSpPr/>
            <p:nvPr/>
          </p:nvSpPr>
          <p:spPr>
            <a:xfrm>
              <a:off x="3924300" y="4175760"/>
              <a:ext cx="858519" cy="260985"/>
            </a:xfrm>
            <a:custGeom>
              <a:avLst/>
              <a:gdLst/>
              <a:ahLst/>
              <a:cxnLst/>
              <a:rect l="l" t="t" r="r" b="b"/>
              <a:pathLst>
                <a:path w="858520" h="260985">
                  <a:moveTo>
                    <a:pt x="858012" y="0"/>
                  </a:moveTo>
                  <a:lnTo>
                    <a:pt x="0" y="0"/>
                  </a:lnTo>
                  <a:lnTo>
                    <a:pt x="0" y="260604"/>
                  </a:lnTo>
                  <a:lnTo>
                    <a:pt x="858012" y="260604"/>
                  </a:lnTo>
                  <a:lnTo>
                    <a:pt x="8580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4" name="object 144"/>
          <p:cNvSpPr txBox="1"/>
          <p:nvPr/>
        </p:nvSpPr>
        <p:spPr>
          <a:xfrm>
            <a:off x="186639" y="5623661"/>
            <a:ext cx="137096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Application</a:t>
            </a:r>
            <a:r>
              <a:rPr sz="1100" spc="-4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Security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145" name="object 145"/>
          <p:cNvSpPr txBox="1"/>
          <p:nvPr/>
        </p:nvSpPr>
        <p:spPr>
          <a:xfrm>
            <a:off x="4003675" y="4209034"/>
            <a:ext cx="69596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Operation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46" name="object 146"/>
          <p:cNvGrpSpPr/>
          <p:nvPr/>
        </p:nvGrpSpPr>
        <p:grpSpPr>
          <a:xfrm>
            <a:off x="5999797" y="6210109"/>
            <a:ext cx="694055" cy="236854"/>
            <a:chOff x="5999797" y="6210109"/>
            <a:chExt cx="694055" cy="236854"/>
          </a:xfrm>
        </p:grpSpPr>
        <p:sp>
          <p:nvSpPr>
            <p:cNvPr id="147" name="object 147"/>
            <p:cNvSpPr/>
            <p:nvPr/>
          </p:nvSpPr>
          <p:spPr>
            <a:xfrm>
              <a:off x="6004559" y="6214871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646430" y="0"/>
                  </a:moveTo>
                  <a:lnTo>
                    <a:pt x="37845" y="0"/>
                  </a:lnTo>
                  <a:lnTo>
                    <a:pt x="23092" y="2973"/>
                  </a:lnTo>
                  <a:lnTo>
                    <a:pt x="11064" y="11083"/>
                  </a:lnTo>
                  <a:lnTo>
                    <a:pt x="2966" y="23113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62"/>
                  </a:lnTo>
                  <a:lnTo>
                    <a:pt x="11064" y="215992"/>
                  </a:lnTo>
                  <a:lnTo>
                    <a:pt x="23092" y="224102"/>
                  </a:lnTo>
                  <a:lnTo>
                    <a:pt x="37845" y="227075"/>
                  </a:lnTo>
                  <a:lnTo>
                    <a:pt x="646430" y="227075"/>
                  </a:lnTo>
                  <a:lnTo>
                    <a:pt x="661183" y="224102"/>
                  </a:lnTo>
                  <a:lnTo>
                    <a:pt x="673211" y="215992"/>
                  </a:lnTo>
                  <a:lnTo>
                    <a:pt x="681309" y="203962"/>
                  </a:lnTo>
                  <a:lnTo>
                    <a:pt x="684275" y="189229"/>
                  </a:lnTo>
                  <a:lnTo>
                    <a:pt x="684275" y="37845"/>
                  </a:lnTo>
                  <a:lnTo>
                    <a:pt x="681309" y="23113"/>
                  </a:lnTo>
                  <a:lnTo>
                    <a:pt x="673211" y="11083"/>
                  </a:lnTo>
                  <a:lnTo>
                    <a:pt x="661183" y="2973"/>
                  </a:lnTo>
                  <a:lnTo>
                    <a:pt x="646430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148"/>
            <p:cNvSpPr/>
            <p:nvPr/>
          </p:nvSpPr>
          <p:spPr>
            <a:xfrm>
              <a:off x="6004559" y="6214871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29" h="227329">
                  <a:moveTo>
                    <a:pt x="0" y="37845"/>
                  </a:moveTo>
                  <a:lnTo>
                    <a:pt x="2966" y="23113"/>
                  </a:lnTo>
                  <a:lnTo>
                    <a:pt x="11064" y="11083"/>
                  </a:lnTo>
                  <a:lnTo>
                    <a:pt x="23092" y="2973"/>
                  </a:lnTo>
                  <a:lnTo>
                    <a:pt x="37845" y="0"/>
                  </a:lnTo>
                  <a:lnTo>
                    <a:pt x="646430" y="0"/>
                  </a:lnTo>
                  <a:lnTo>
                    <a:pt x="661183" y="2973"/>
                  </a:lnTo>
                  <a:lnTo>
                    <a:pt x="673211" y="11083"/>
                  </a:lnTo>
                  <a:lnTo>
                    <a:pt x="681309" y="23113"/>
                  </a:lnTo>
                  <a:lnTo>
                    <a:pt x="684275" y="37845"/>
                  </a:lnTo>
                  <a:lnTo>
                    <a:pt x="684275" y="189229"/>
                  </a:lnTo>
                  <a:lnTo>
                    <a:pt x="681309" y="203962"/>
                  </a:lnTo>
                  <a:lnTo>
                    <a:pt x="673211" y="215992"/>
                  </a:lnTo>
                  <a:lnTo>
                    <a:pt x="661183" y="224102"/>
                  </a:lnTo>
                  <a:lnTo>
                    <a:pt x="646430" y="227075"/>
                  </a:lnTo>
                  <a:lnTo>
                    <a:pt x="37845" y="227075"/>
                  </a:lnTo>
                  <a:lnTo>
                    <a:pt x="23092" y="224102"/>
                  </a:lnTo>
                  <a:lnTo>
                    <a:pt x="11064" y="215992"/>
                  </a:lnTo>
                  <a:lnTo>
                    <a:pt x="2966" y="203962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9" name="object 149"/>
          <p:cNvSpPr txBox="1"/>
          <p:nvPr/>
        </p:nvSpPr>
        <p:spPr>
          <a:xfrm>
            <a:off x="6124194" y="6225641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27799</a:t>
            </a:r>
            <a:endParaRPr sz="1200">
              <a:latin typeface="Meiryo UI"/>
              <a:cs typeface="Meiryo UI"/>
            </a:endParaRPr>
          </a:p>
        </p:txBody>
      </p:sp>
      <p:grpSp>
        <p:nvGrpSpPr>
          <p:cNvPr id="150" name="object 150"/>
          <p:cNvGrpSpPr/>
          <p:nvPr/>
        </p:nvGrpSpPr>
        <p:grpSpPr>
          <a:xfrm>
            <a:off x="1770697" y="2736913"/>
            <a:ext cx="4210050" cy="3597275"/>
            <a:chOff x="1770697" y="2736913"/>
            <a:chExt cx="4210050" cy="3597275"/>
          </a:xfrm>
        </p:grpSpPr>
        <p:sp>
          <p:nvSpPr>
            <p:cNvPr id="151" name="object 151"/>
            <p:cNvSpPr/>
            <p:nvPr/>
          </p:nvSpPr>
          <p:spPr>
            <a:xfrm>
              <a:off x="5364099" y="2741676"/>
              <a:ext cx="611505" cy="3587750"/>
            </a:xfrm>
            <a:custGeom>
              <a:avLst/>
              <a:gdLst/>
              <a:ahLst/>
              <a:cxnLst/>
              <a:rect l="l" t="t" r="r" b="b"/>
              <a:pathLst>
                <a:path w="611504" h="3587750">
                  <a:moveTo>
                    <a:pt x="380" y="0"/>
                  </a:moveTo>
                  <a:lnTo>
                    <a:pt x="0" y="0"/>
                  </a:lnTo>
                  <a:lnTo>
                    <a:pt x="0" y="3587750"/>
                  </a:lnTo>
                  <a:lnTo>
                    <a:pt x="611504" y="3587750"/>
                  </a:lnTo>
                </a:path>
              </a:pathLst>
            </a:custGeom>
            <a:ln w="9143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152"/>
            <p:cNvSpPr/>
            <p:nvPr/>
          </p:nvSpPr>
          <p:spPr>
            <a:xfrm>
              <a:off x="1775460" y="598322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29" y="0"/>
                  </a:moveTo>
                  <a:lnTo>
                    <a:pt x="37845" y="0"/>
                  </a:lnTo>
                  <a:lnTo>
                    <a:pt x="23092" y="2973"/>
                  </a:lnTo>
                  <a:lnTo>
                    <a:pt x="11064" y="11083"/>
                  </a:lnTo>
                  <a:lnTo>
                    <a:pt x="2966" y="23113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62"/>
                  </a:lnTo>
                  <a:lnTo>
                    <a:pt x="11064" y="215992"/>
                  </a:lnTo>
                  <a:lnTo>
                    <a:pt x="23092" y="224102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2"/>
                  </a:lnTo>
                  <a:lnTo>
                    <a:pt x="673211" y="215992"/>
                  </a:lnTo>
                  <a:lnTo>
                    <a:pt x="681309" y="203962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113"/>
                  </a:lnTo>
                  <a:lnTo>
                    <a:pt x="673211" y="11083"/>
                  </a:lnTo>
                  <a:lnTo>
                    <a:pt x="661183" y="2973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153"/>
            <p:cNvSpPr/>
            <p:nvPr/>
          </p:nvSpPr>
          <p:spPr>
            <a:xfrm>
              <a:off x="1775460" y="5983224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113"/>
                  </a:lnTo>
                  <a:lnTo>
                    <a:pt x="11064" y="11083"/>
                  </a:lnTo>
                  <a:lnTo>
                    <a:pt x="23092" y="2973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73"/>
                  </a:lnTo>
                  <a:lnTo>
                    <a:pt x="673211" y="11083"/>
                  </a:lnTo>
                  <a:lnTo>
                    <a:pt x="681309" y="23113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62"/>
                  </a:lnTo>
                  <a:lnTo>
                    <a:pt x="673211" y="215992"/>
                  </a:lnTo>
                  <a:lnTo>
                    <a:pt x="661183" y="224102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2"/>
                  </a:lnTo>
                  <a:lnTo>
                    <a:pt x="11064" y="215992"/>
                  </a:lnTo>
                  <a:lnTo>
                    <a:pt x="2966" y="203962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4" name="object 154"/>
          <p:cNvSpPr txBox="1"/>
          <p:nvPr/>
        </p:nvSpPr>
        <p:spPr>
          <a:xfrm>
            <a:off x="1868804" y="5634938"/>
            <a:ext cx="497840" cy="567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27034</a:t>
            </a:r>
            <a:endParaRPr sz="1200">
              <a:latin typeface="Meiryo UI"/>
              <a:cs typeface="Meiryo U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800">
              <a:latin typeface="Meiryo UI"/>
              <a:cs typeface="Meiryo UI"/>
            </a:endParaRPr>
          </a:p>
          <a:p>
            <a:pPr marL="12700">
              <a:lnSpc>
                <a:spcPct val="100000"/>
              </a:lnSpc>
            </a:pPr>
            <a:r>
              <a:rPr sz="1200" spc="-5" dirty="0">
                <a:latin typeface="Meiryo UI"/>
                <a:cs typeface="Meiryo UI"/>
              </a:rPr>
              <a:t>27035</a:t>
            </a:r>
            <a:endParaRPr sz="1200">
              <a:latin typeface="Meiryo UI"/>
              <a:cs typeface="Meiryo UI"/>
            </a:endParaRPr>
          </a:p>
        </p:txBody>
      </p:sp>
      <p:sp>
        <p:nvSpPr>
          <p:cNvPr id="155" name="object 155"/>
          <p:cNvSpPr txBox="1"/>
          <p:nvPr/>
        </p:nvSpPr>
        <p:spPr>
          <a:xfrm>
            <a:off x="186639" y="5984240"/>
            <a:ext cx="151066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Incident</a:t>
            </a:r>
            <a:r>
              <a:rPr sz="1100" spc="-60" dirty="0">
                <a:latin typeface="Meiryo UI"/>
                <a:cs typeface="Meiryo UI"/>
              </a:rPr>
              <a:t> </a:t>
            </a:r>
            <a:r>
              <a:rPr sz="1100" spc="-5" dirty="0">
                <a:latin typeface="Meiryo UI"/>
                <a:cs typeface="Meiryo UI"/>
              </a:rPr>
              <a:t>Management</a:t>
            </a:r>
            <a:endParaRPr sz="1100">
              <a:latin typeface="Meiryo UI"/>
              <a:cs typeface="Meiryo UI"/>
            </a:endParaRPr>
          </a:p>
        </p:txBody>
      </p:sp>
      <p:sp>
        <p:nvSpPr>
          <p:cNvPr id="156" name="object 156"/>
          <p:cNvSpPr txBox="1"/>
          <p:nvPr/>
        </p:nvSpPr>
        <p:spPr>
          <a:xfrm>
            <a:off x="186639" y="6342989"/>
            <a:ext cx="154178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5" dirty="0">
                <a:latin typeface="Meiryo UI"/>
                <a:cs typeface="Meiryo UI"/>
              </a:rPr>
              <a:t>Digital Evidence</a:t>
            </a:r>
            <a:r>
              <a:rPr sz="1100" spc="-60" dirty="0">
                <a:latin typeface="Meiryo UI"/>
                <a:cs typeface="Meiryo UI"/>
              </a:rPr>
              <a:t> </a:t>
            </a:r>
            <a:r>
              <a:rPr sz="1100" dirty="0">
                <a:latin typeface="Meiryo UI"/>
                <a:cs typeface="Meiryo UI"/>
              </a:rPr>
              <a:t>Mgmt</a:t>
            </a:r>
            <a:endParaRPr sz="1100">
              <a:latin typeface="Meiryo UI"/>
              <a:cs typeface="Meiryo UI"/>
            </a:endParaRPr>
          </a:p>
        </p:txBody>
      </p:sp>
      <p:grpSp>
        <p:nvGrpSpPr>
          <p:cNvPr id="157" name="object 157"/>
          <p:cNvGrpSpPr/>
          <p:nvPr/>
        </p:nvGrpSpPr>
        <p:grpSpPr>
          <a:xfrm>
            <a:off x="1770888" y="4288535"/>
            <a:ext cx="2554605" cy="2313940"/>
            <a:chOff x="1770888" y="4288535"/>
            <a:chExt cx="2554605" cy="2313940"/>
          </a:xfrm>
        </p:grpSpPr>
        <p:sp>
          <p:nvSpPr>
            <p:cNvPr id="158" name="object 158"/>
            <p:cNvSpPr/>
            <p:nvPr/>
          </p:nvSpPr>
          <p:spPr>
            <a:xfrm>
              <a:off x="2484120" y="4293107"/>
              <a:ext cx="1836420" cy="2197100"/>
            </a:xfrm>
            <a:custGeom>
              <a:avLst/>
              <a:gdLst/>
              <a:ahLst/>
              <a:cxnLst/>
              <a:rect l="l" t="t" r="r" b="b"/>
              <a:pathLst>
                <a:path w="1836420" h="2197100">
                  <a:moveTo>
                    <a:pt x="1835150" y="0"/>
                  </a:moveTo>
                  <a:lnTo>
                    <a:pt x="1836293" y="0"/>
                  </a:lnTo>
                  <a:lnTo>
                    <a:pt x="1836293" y="2197100"/>
                  </a:lnTo>
                  <a:lnTo>
                    <a:pt x="0" y="2197100"/>
                  </a:lnTo>
                </a:path>
                <a:path w="1836420" h="2197100">
                  <a:moveTo>
                    <a:pt x="1835150" y="73152"/>
                  </a:moveTo>
                  <a:lnTo>
                    <a:pt x="1836293" y="73152"/>
                  </a:lnTo>
                  <a:lnTo>
                    <a:pt x="1836293" y="1800352"/>
                  </a:lnTo>
                  <a:lnTo>
                    <a:pt x="0" y="1800352"/>
                  </a:lnTo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159"/>
            <p:cNvSpPr/>
            <p:nvPr/>
          </p:nvSpPr>
          <p:spPr>
            <a:xfrm>
              <a:off x="1775460" y="63703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646429" y="0"/>
                  </a:moveTo>
                  <a:lnTo>
                    <a:pt x="37845" y="0"/>
                  </a:lnTo>
                  <a:lnTo>
                    <a:pt x="23092" y="2973"/>
                  </a:lnTo>
                  <a:lnTo>
                    <a:pt x="11064" y="11083"/>
                  </a:lnTo>
                  <a:lnTo>
                    <a:pt x="2966" y="23113"/>
                  </a:lnTo>
                  <a:lnTo>
                    <a:pt x="0" y="37845"/>
                  </a:lnTo>
                  <a:lnTo>
                    <a:pt x="0" y="189229"/>
                  </a:lnTo>
                  <a:lnTo>
                    <a:pt x="2966" y="203962"/>
                  </a:lnTo>
                  <a:lnTo>
                    <a:pt x="11064" y="215992"/>
                  </a:lnTo>
                  <a:lnTo>
                    <a:pt x="23092" y="224102"/>
                  </a:lnTo>
                  <a:lnTo>
                    <a:pt x="37845" y="227075"/>
                  </a:lnTo>
                  <a:lnTo>
                    <a:pt x="646429" y="227075"/>
                  </a:lnTo>
                  <a:lnTo>
                    <a:pt x="661183" y="224102"/>
                  </a:lnTo>
                  <a:lnTo>
                    <a:pt x="673211" y="215992"/>
                  </a:lnTo>
                  <a:lnTo>
                    <a:pt x="681309" y="203962"/>
                  </a:lnTo>
                  <a:lnTo>
                    <a:pt x="684276" y="189229"/>
                  </a:lnTo>
                  <a:lnTo>
                    <a:pt x="684276" y="37845"/>
                  </a:lnTo>
                  <a:lnTo>
                    <a:pt x="681309" y="23113"/>
                  </a:lnTo>
                  <a:lnTo>
                    <a:pt x="673211" y="11083"/>
                  </a:lnTo>
                  <a:lnTo>
                    <a:pt x="661183" y="2973"/>
                  </a:lnTo>
                  <a:lnTo>
                    <a:pt x="646429" y="0"/>
                  </a:lnTo>
                  <a:close/>
                </a:path>
              </a:pathLst>
            </a:custGeom>
            <a:solidFill>
              <a:srgbClr val="E1EB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160"/>
            <p:cNvSpPr/>
            <p:nvPr/>
          </p:nvSpPr>
          <p:spPr>
            <a:xfrm>
              <a:off x="1775460" y="6370319"/>
              <a:ext cx="684530" cy="227329"/>
            </a:xfrm>
            <a:custGeom>
              <a:avLst/>
              <a:gdLst/>
              <a:ahLst/>
              <a:cxnLst/>
              <a:rect l="l" t="t" r="r" b="b"/>
              <a:pathLst>
                <a:path w="684530" h="227329">
                  <a:moveTo>
                    <a:pt x="0" y="37845"/>
                  </a:moveTo>
                  <a:lnTo>
                    <a:pt x="2966" y="23113"/>
                  </a:lnTo>
                  <a:lnTo>
                    <a:pt x="11064" y="11083"/>
                  </a:lnTo>
                  <a:lnTo>
                    <a:pt x="23092" y="2973"/>
                  </a:lnTo>
                  <a:lnTo>
                    <a:pt x="37845" y="0"/>
                  </a:lnTo>
                  <a:lnTo>
                    <a:pt x="646429" y="0"/>
                  </a:lnTo>
                  <a:lnTo>
                    <a:pt x="661183" y="2973"/>
                  </a:lnTo>
                  <a:lnTo>
                    <a:pt x="673211" y="11083"/>
                  </a:lnTo>
                  <a:lnTo>
                    <a:pt x="681309" y="23113"/>
                  </a:lnTo>
                  <a:lnTo>
                    <a:pt x="684276" y="37845"/>
                  </a:lnTo>
                  <a:lnTo>
                    <a:pt x="684276" y="189229"/>
                  </a:lnTo>
                  <a:lnTo>
                    <a:pt x="681309" y="203962"/>
                  </a:lnTo>
                  <a:lnTo>
                    <a:pt x="673211" y="215992"/>
                  </a:lnTo>
                  <a:lnTo>
                    <a:pt x="661183" y="224102"/>
                  </a:lnTo>
                  <a:lnTo>
                    <a:pt x="646429" y="227075"/>
                  </a:lnTo>
                  <a:lnTo>
                    <a:pt x="37845" y="227075"/>
                  </a:lnTo>
                  <a:lnTo>
                    <a:pt x="23092" y="224102"/>
                  </a:lnTo>
                  <a:lnTo>
                    <a:pt x="11064" y="215992"/>
                  </a:lnTo>
                  <a:lnTo>
                    <a:pt x="2966" y="203962"/>
                  </a:lnTo>
                  <a:lnTo>
                    <a:pt x="0" y="189229"/>
                  </a:lnTo>
                  <a:lnTo>
                    <a:pt x="0" y="37845"/>
                  </a:lnTo>
                  <a:close/>
                </a:path>
              </a:pathLst>
            </a:custGeom>
            <a:ln w="9144">
              <a:solidFill>
                <a:srgbClr val="8080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1" name="object 161"/>
          <p:cNvSpPr txBox="1"/>
          <p:nvPr/>
        </p:nvSpPr>
        <p:spPr>
          <a:xfrm>
            <a:off x="1868804" y="6381394"/>
            <a:ext cx="497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Meiryo UI"/>
                <a:cs typeface="Meiryo UI"/>
              </a:rPr>
              <a:t>27037</a:t>
            </a:r>
            <a:endParaRPr sz="1200">
              <a:latin typeface="Meiryo UI"/>
              <a:cs typeface="Meiryo UI"/>
            </a:endParaRPr>
          </a:p>
        </p:txBody>
      </p:sp>
      <p:pic>
        <p:nvPicPr>
          <p:cNvPr id="162" name="object 16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40852" y="6120383"/>
            <a:ext cx="803147" cy="737613"/>
          </a:xfrm>
          <a:prstGeom prst="rect">
            <a:avLst/>
          </a:prstGeom>
        </p:spPr>
      </p:pic>
      <p:sp>
        <p:nvSpPr>
          <p:cNvPr id="163" name="object 163"/>
          <p:cNvSpPr txBox="1"/>
          <p:nvPr/>
        </p:nvSpPr>
        <p:spPr>
          <a:xfrm>
            <a:off x="2471420" y="6260693"/>
            <a:ext cx="27184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69720" algn="l"/>
              </a:tabLst>
            </a:pPr>
            <a:r>
              <a:rPr sz="1400" u="sng" dirty="0">
                <a:uFill>
                  <a:solidFill>
                    <a:srgbClr val="808080"/>
                  </a:solidFill>
                </a:uFill>
                <a:latin typeface="Arial"/>
                <a:cs typeface="Arial"/>
              </a:rPr>
              <a:t> 	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8300" y="83007"/>
            <a:ext cx="56153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ISO/IEC </a:t>
            </a:r>
            <a:r>
              <a:rPr smtClean="0"/>
              <a:t>27002– What is</a:t>
            </a:r>
            <a:r>
              <a:rPr spc="-90" smtClean="0"/>
              <a:t> </a:t>
            </a:r>
            <a:r>
              <a:rPr smtClean="0"/>
              <a:t>it?</a:t>
            </a: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8300" y="490474"/>
            <a:ext cx="8372475" cy="4988560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45"/>
              </a:spcBef>
            </a:pPr>
            <a:r>
              <a:rPr sz="2400" b="1" spc="-5" dirty="0">
                <a:solidFill>
                  <a:srgbClr val="333399"/>
                </a:solidFill>
                <a:latin typeface="Arial"/>
                <a:cs typeface="Arial"/>
              </a:rPr>
              <a:t>Code </a:t>
            </a:r>
            <a:r>
              <a:rPr sz="2400" b="1" dirty="0">
                <a:solidFill>
                  <a:srgbClr val="333399"/>
                </a:solidFill>
                <a:latin typeface="Arial"/>
                <a:cs typeface="Arial"/>
              </a:rPr>
              <a:t>of </a:t>
            </a:r>
            <a:r>
              <a:rPr sz="2400" b="1" spc="-5" dirty="0">
                <a:solidFill>
                  <a:srgbClr val="333399"/>
                </a:solidFill>
                <a:latin typeface="Arial"/>
                <a:cs typeface="Arial"/>
              </a:rPr>
              <a:t>practice </a:t>
            </a:r>
            <a:r>
              <a:rPr sz="2400" b="1" dirty="0">
                <a:solidFill>
                  <a:srgbClr val="333399"/>
                </a:solidFill>
                <a:latin typeface="Arial"/>
                <a:cs typeface="Arial"/>
              </a:rPr>
              <a:t>for information </a:t>
            </a:r>
            <a:r>
              <a:rPr sz="2400" b="1" spc="-5" dirty="0">
                <a:solidFill>
                  <a:srgbClr val="333399"/>
                </a:solidFill>
                <a:latin typeface="Arial"/>
                <a:cs typeface="Arial"/>
              </a:rPr>
              <a:t>security</a:t>
            </a:r>
            <a:r>
              <a:rPr sz="2400" b="1" spc="-2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333399"/>
                </a:solidFill>
                <a:latin typeface="Arial"/>
                <a:cs typeface="Arial"/>
              </a:rPr>
              <a:t>controls</a:t>
            </a:r>
            <a:endParaRPr sz="2400">
              <a:latin typeface="Arial"/>
              <a:cs typeface="Arial"/>
            </a:endParaRPr>
          </a:p>
          <a:p>
            <a:pPr marL="429895" marR="5080" indent="-341630">
              <a:lnSpc>
                <a:spcPts val="2680"/>
              </a:lnSpc>
              <a:spcBef>
                <a:spcPts val="1205"/>
              </a:spcBef>
              <a:buChar char="•"/>
              <a:tabLst>
                <a:tab pos="429895" algn="l"/>
                <a:tab pos="430530" algn="l"/>
              </a:tabLst>
            </a:pPr>
            <a:r>
              <a:rPr sz="2400" dirty="0">
                <a:latin typeface="Arial"/>
                <a:cs typeface="Arial"/>
              </a:rPr>
              <a:t>ISO </a:t>
            </a:r>
            <a:r>
              <a:rPr sz="2400" spc="-5" dirty="0">
                <a:latin typeface="Arial"/>
                <a:cs typeface="Arial"/>
              </a:rPr>
              <a:t>27002 provides a checklist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general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controls 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10" dirty="0">
                <a:latin typeface="Arial"/>
                <a:cs typeface="Arial"/>
              </a:rPr>
              <a:t>be </a:t>
            </a:r>
            <a:r>
              <a:rPr sz="2400" spc="-5" dirty="0">
                <a:latin typeface="Arial"/>
                <a:cs typeface="Arial"/>
              </a:rPr>
              <a:t>considered implemented/used in</a:t>
            </a:r>
            <a:r>
              <a:rPr sz="2400" spc="1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organizations</a:t>
            </a:r>
            <a:endParaRPr sz="2400">
              <a:latin typeface="Arial"/>
              <a:cs typeface="Arial"/>
            </a:endParaRPr>
          </a:p>
          <a:p>
            <a:pPr marL="831215" lvl="1" indent="-285750">
              <a:lnSpc>
                <a:spcPct val="100000"/>
              </a:lnSpc>
              <a:spcBef>
                <a:spcPts val="280"/>
              </a:spcBef>
              <a:buChar char="–"/>
              <a:tabLst>
                <a:tab pos="831215" algn="l"/>
                <a:tab pos="831850" algn="l"/>
              </a:tabLst>
            </a:pPr>
            <a:r>
              <a:rPr sz="2000" dirty="0">
                <a:latin typeface="Arial"/>
                <a:cs typeface="Arial"/>
              </a:rPr>
              <a:t>Contains 14 categories (control objectives) of security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8312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831215" algn="l"/>
                <a:tab pos="831850" algn="l"/>
              </a:tabLst>
            </a:pPr>
            <a:r>
              <a:rPr sz="2000" dirty="0">
                <a:latin typeface="Arial"/>
                <a:cs typeface="Arial"/>
              </a:rPr>
              <a:t>Each category contains a set of security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8312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831215" algn="l"/>
                <a:tab pos="831850" algn="l"/>
              </a:tabLst>
            </a:pPr>
            <a:r>
              <a:rPr sz="2000" dirty="0">
                <a:latin typeface="Arial"/>
                <a:cs typeface="Arial"/>
              </a:rPr>
              <a:t>In </a:t>
            </a:r>
            <a:r>
              <a:rPr sz="2000" spc="-5" dirty="0">
                <a:latin typeface="Arial"/>
                <a:cs typeface="Arial"/>
              </a:rPr>
              <a:t>total, </a:t>
            </a:r>
            <a:r>
              <a:rPr sz="2000" dirty="0">
                <a:latin typeface="Arial"/>
                <a:cs typeface="Arial"/>
              </a:rPr>
              <a:t>the standard describes 113 generic security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4298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429895" algn="l"/>
                <a:tab pos="430530" algn="l"/>
              </a:tabLst>
            </a:pPr>
            <a:r>
              <a:rPr sz="2400" spc="-5" dirty="0">
                <a:latin typeface="Arial"/>
                <a:cs typeface="Arial"/>
              </a:rPr>
              <a:t>Not all controls are relevant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every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organisation</a:t>
            </a:r>
            <a:endParaRPr sz="2400">
              <a:latin typeface="Arial"/>
              <a:cs typeface="Arial"/>
            </a:endParaRPr>
          </a:p>
          <a:p>
            <a:pPr marL="4298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429895" algn="l"/>
                <a:tab pos="430530" algn="l"/>
              </a:tabLst>
            </a:pPr>
            <a:r>
              <a:rPr sz="2400" dirty="0">
                <a:latin typeface="Arial"/>
                <a:cs typeface="Arial"/>
              </a:rPr>
              <a:t>Objective of ISO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27002:</a:t>
            </a:r>
            <a:endParaRPr sz="2400">
              <a:latin typeface="Arial"/>
              <a:cs typeface="Arial"/>
            </a:endParaRPr>
          </a:p>
          <a:p>
            <a:pPr marL="429895" marR="354965" indent="-341630">
              <a:lnSpc>
                <a:spcPct val="92900"/>
              </a:lnSpc>
              <a:spcBef>
                <a:spcPts val="615"/>
              </a:spcBef>
              <a:buChar char="•"/>
              <a:tabLst>
                <a:tab pos="429895" algn="l"/>
                <a:tab pos="430530" algn="l"/>
              </a:tabLst>
            </a:pPr>
            <a:r>
              <a:rPr sz="2400" dirty="0">
                <a:latin typeface="Arial"/>
                <a:cs typeface="Arial"/>
              </a:rPr>
              <a:t>“… </a:t>
            </a:r>
            <a:r>
              <a:rPr sz="2400" spc="-5" dirty="0">
                <a:latin typeface="Arial"/>
                <a:cs typeface="Arial"/>
              </a:rPr>
              <a:t>gives </a:t>
            </a:r>
            <a:r>
              <a:rPr sz="2400" spc="-10" dirty="0">
                <a:latin typeface="Arial"/>
                <a:cs typeface="Arial"/>
              </a:rPr>
              <a:t>guidelines </a:t>
            </a:r>
            <a:r>
              <a:rPr sz="2400" dirty="0">
                <a:latin typeface="Arial"/>
                <a:cs typeface="Arial"/>
              </a:rPr>
              <a:t>for […]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security  </a:t>
            </a:r>
            <a:r>
              <a:rPr sz="2400" spc="-5" dirty="0">
                <a:latin typeface="Arial"/>
                <a:cs typeface="Arial"/>
              </a:rPr>
              <a:t>management practices including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selection,  implementation and management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controls taking into  consideration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organization’s information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risk  </a:t>
            </a:r>
            <a:r>
              <a:rPr sz="2400" dirty="0">
                <a:latin typeface="Arial"/>
                <a:cs typeface="Arial"/>
              </a:rPr>
              <a:t>environment(s).”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40852" y="0"/>
            <a:ext cx="803147" cy="737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437" y="5777293"/>
            <a:ext cx="8239125" cy="1000125"/>
            <a:chOff x="452437" y="5777293"/>
            <a:chExt cx="8239125" cy="10001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3448" y="5782055"/>
              <a:ext cx="2519172" cy="990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203448" y="5782055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0" y="495300"/>
                  </a:moveTo>
                  <a:lnTo>
                    <a:pt x="6925" y="443048"/>
                  </a:lnTo>
                  <a:lnTo>
                    <a:pt x="27236" y="392363"/>
                  </a:lnTo>
                  <a:lnTo>
                    <a:pt x="60237" y="343519"/>
                  </a:lnTo>
                  <a:lnTo>
                    <a:pt x="105233" y="296791"/>
                  </a:lnTo>
                  <a:lnTo>
                    <a:pt x="161526" y="252451"/>
                  </a:lnTo>
                  <a:lnTo>
                    <a:pt x="193691" y="231263"/>
                  </a:lnTo>
                  <a:lnTo>
                    <a:pt x="228421" y="210774"/>
                  </a:lnTo>
                  <a:lnTo>
                    <a:pt x="265626" y="191020"/>
                  </a:lnTo>
                  <a:lnTo>
                    <a:pt x="305221" y="172034"/>
                  </a:lnTo>
                  <a:lnTo>
                    <a:pt x="347118" y="153850"/>
                  </a:lnTo>
                  <a:lnTo>
                    <a:pt x="391230" y="136503"/>
                  </a:lnTo>
                  <a:lnTo>
                    <a:pt x="437471" y="120028"/>
                  </a:lnTo>
                  <a:lnTo>
                    <a:pt x="485753" y="104457"/>
                  </a:lnTo>
                  <a:lnTo>
                    <a:pt x="535990" y="89827"/>
                  </a:lnTo>
                  <a:lnTo>
                    <a:pt x="588093" y="76170"/>
                  </a:lnTo>
                  <a:lnTo>
                    <a:pt x="641977" y="63521"/>
                  </a:lnTo>
                  <a:lnTo>
                    <a:pt x="697554" y="51914"/>
                  </a:lnTo>
                  <a:lnTo>
                    <a:pt x="754738" y="41383"/>
                  </a:lnTo>
                  <a:lnTo>
                    <a:pt x="813440" y="31963"/>
                  </a:lnTo>
                  <a:lnTo>
                    <a:pt x="873575" y="23689"/>
                  </a:lnTo>
                  <a:lnTo>
                    <a:pt x="935055" y="16593"/>
                  </a:lnTo>
                  <a:lnTo>
                    <a:pt x="997793" y="10711"/>
                  </a:lnTo>
                  <a:lnTo>
                    <a:pt x="1061702" y="6076"/>
                  </a:lnTo>
                  <a:lnTo>
                    <a:pt x="1126695" y="2723"/>
                  </a:lnTo>
                  <a:lnTo>
                    <a:pt x="1192685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6"/>
                  </a:lnTo>
                  <a:lnTo>
                    <a:pt x="1521378" y="10711"/>
                  </a:lnTo>
                  <a:lnTo>
                    <a:pt x="1584116" y="16593"/>
                  </a:lnTo>
                  <a:lnTo>
                    <a:pt x="1645596" y="23689"/>
                  </a:lnTo>
                  <a:lnTo>
                    <a:pt x="1705731" y="31963"/>
                  </a:lnTo>
                  <a:lnTo>
                    <a:pt x="1764433" y="41383"/>
                  </a:lnTo>
                  <a:lnTo>
                    <a:pt x="1821617" y="51914"/>
                  </a:lnTo>
                  <a:lnTo>
                    <a:pt x="1877194" y="63521"/>
                  </a:lnTo>
                  <a:lnTo>
                    <a:pt x="1931078" y="76170"/>
                  </a:lnTo>
                  <a:lnTo>
                    <a:pt x="1983181" y="89827"/>
                  </a:lnTo>
                  <a:lnTo>
                    <a:pt x="2033418" y="104457"/>
                  </a:lnTo>
                  <a:lnTo>
                    <a:pt x="2081700" y="120028"/>
                  </a:lnTo>
                  <a:lnTo>
                    <a:pt x="2127941" y="136503"/>
                  </a:lnTo>
                  <a:lnTo>
                    <a:pt x="2172053" y="153850"/>
                  </a:lnTo>
                  <a:lnTo>
                    <a:pt x="2213950" y="172034"/>
                  </a:lnTo>
                  <a:lnTo>
                    <a:pt x="2253545" y="191020"/>
                  </a:lnTo>
                  <a:lnTo>
                    <a:pt x="2290750" y="210774"/>
                  </a:lnTo>
                  <a:lnTo>
                    <a:pt x="2325480" y="231263"/>
                  </a:lnTo>
                  <a:lnTo>
                    <a:pt x="2357645" y="252451"/>
                  </a:lnTo>
                  <a:lnTo>
                    <a:pt x="2413938" y="296791"/>
                  </a:lnTo>
                  <a:lnTo>
                    <a:pt x="2458934" y="343519"/>
                  </a:lnTo>
                  <a:lnTo>
                    <a:pt x="2491935" y="392363"/>
                  </a:lnTo>
                  <a:lnTo>
                    <a:pt x="2512246" y="443048"/>
                  </a:lnTo>
                  <a:lnTo>
                    <a:pt x="2519172" y="495300"/>
                  </a:lnTo>
                  <a:lnTo>
                    <a:pt x="2517426" y="521604"/>
                  </a:lnTo>
                  <a:lnTo>
                    <a:pt x="2503720" y="573107"/>
                  </a:lnTo>
                  <a:lnTo>
                    <a:pt x="2476977" y="622905"/>
                  </a:lnTo>
                  <a:lnTo>
                    <a:pt x="2437892" y="670725"/>
                  </a:lnTo>
                  <a:lnTo>
                    <a:pt x="2387160" y="716294"/>
                  </a:lnTo>
                  <a:lnTo>
                    <a:pt x="2325480" y="759336"/>
                  </a:lnTo>
                  <a:lnTo>
                    <a:pt x="2290750" y="779825"/>
                  </a:lnTo>
                  <a:lnTo>
                    <a:pt x="2253545" y="799579"/>
                  </a:lnTo>
                  <a:lnTo>
                    <a:pt x="2213950" y="818565"/>
                  </a:lnTo>
                  <a:lnTo>
                    <a:pt x="2172053" y="836749"/>
                  </a:lnTo>
                  <a:lnTo>
                    <a:pt x="2127941" y="854096"/>
                  </a:lnTo>
                  <a:lnTo>
                    <a:pt x="2081700" y="870571"/>
                  </a:lnTo>
                  <a:lnTo>
                    <a:pt x="2033418" y="886142"/>
                  </a:lnTo>
                  <a:lnTo>
                    <a:pt x="1983181" y="900772"/>
                  </a:lnTo>
                  <a:lnTo>
                    <a:pt x="1931078" y="914429"/>
                  </a:lnTo>
                  <a:lnTo>
                    <a:pt x="1877194" y="927078"/>
                  </a:lnTo>
                  <a:lnTo>
                    <a:pt x="1821617" y="938685"/>
                  </a:lnTo>
                  <a:lnTo>
                    <a:pt x="1764433" y="949216"/>
                  </a:lnTo>
                  <a:lnTo>
                    <a:pt x="1705731" y="958636"/>
                  </a:lnTo>
                  <a:lnTo>
                    <a:pt x="1645596" y="966910"/>
                  </a:lnTo>
                  <a:lnTo>
                    <a:pt x="1584116" y="974006"/>
                  </a:lnTo>
                  <a:lnTo>
                    <a:pt x="1521378" y="979888"/>
                  </a:lnTo>
                  <a:lnTo>
                    <a:pt x="1457469" y="984523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600"/>
                  </a:lnTo>
                  <a:lnTo>
                    <a:pt x="1192685" y="989913"/>
                  </a:lnTo>
                  <a:lnTo>
                    <a:pt x="1126695" y="987876"/>
                  </a:lnTo>
                  <a:lnTo>
                    <a:pt x="1061702" y="984523"/>
                  </a:lnTo>
                  <a:lnTo>
                    <a:pt x="997793" y="979888"/>
                  </a:lnTo>
                  <a:lnTo>
                    <a:pt x="935055" y="974006"/>
                  </a:lnTo>
                  <a:lnTo>
                    <a:pt x="873575" y="966910"/>
                  </a:lnTo>
                  <a:lnTo>
                    <a:pt x="813440" y="958636"/>
                  </a:lnTo>
                  <a:lnTo>
                    <a:pt x="754738" y="949216"/>
                  </a:lnTo>
                  <a:lnTo>
                    <a:pt x="697554" y="938685"/>
                  </a:lnTo>
                  <a:lnTo>
                    <a:pt x="641977" y="927078"/>
                  </a:lnTo>
                  <a:lnTo>
                    <a:pt x="588093" y="914429"/>
                  </a:lnTo>
                  <a:lnTo>
                    <a:pt x="535990" y="900772"/>
                  </a:lnTo>
                  <a:lnTo>
                    <a:pt x="485753" y="886142"/>
                  </a:lnTo>
                  <a:lnTo>
                    <a:pt x="437471" y="870571"/>
                  </a:lnTo>
                  <a:lnTo>
                    <a:pt x="391230" y="854096"/>
                  </a:lnTo>
                  <a:lnTo>
                    <a:pt x="347118" y="836749"/>
                  </a:lnTo>
                  <a:lnTo>
                    <a:pt x="305221" y="818565"/>
                  </a:lnTo>
                  <a:lnTo>
                    <a:pt x="265626" y="799579"/>
                  </a:lnTo>
                  <a:lnTo>
                    <a:pt x="228421" y="779825"/>
                  </a:lnTo>
                  <a:lnTo>
                    <a:pt x="193691" y="759336"/>
                  </a:lnTo>
                  <a:lnTo>
                    <a:pt x="161526" y="738148"/>
                  </a:lnTo>
                  <a:lnTo>
                    <a:pt x="105233" y="693808"/>
                  </a:lnTo>
                  <a:lnTo>
                    <a:pt x="60237" y="647080"/>
                  </a:lnTo>
                  <a:lnTo>
                    <a:pt x="27236" y="598236"/>
                  </a:lnTo>
                  <a:lnTo>
                    <a:pt x="6925" y="547551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862832" y="5953150"/>
            <a:ext cx="127127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Ope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ations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6115621" y="4532185"/>
            <a:ext cx="2529205" cy="1000125"/>
            <a:chOff x="6115621" y="4532185"/>
            <a:chExt cx="2529205" cy="10001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20384" y="4536947"/>
              <a:ext cx="2519171" cy="99059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6120384" y="4536947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6" y="392359"/>
                  </a:lnTo>
                  <a:lnTo>
                    <a:pt x="60237" y="343515"/>
                  </a:lnTo>
                  <a:lnTo>
                    <a:pt x="105233" y="296785"/>
                  </a:lnTo>
                  <a:lnTo>
                    <a:pt x="161526" y="252446"/>
                  </a:lnTo>
                  <a:lnTo>
                    <a:pt x="193691" y="231257"/>
                  </a:lnTo>
                  <a:lnTo>
                    <a:pt x="228421" y="210769"/>
                  </a:lnTo>
                  <a:lnTo>
                    <a:pt x="265626" y="191014"/>
                  </a:lnTo>
                  <a:lnTo>
                    <a:pt x="305221" y="172028"/>
                  </a:lnTo>
                  <a:lnTo>
                    <a:pt x="347118" y="153845"/>
                  </a:lnTo>
                  <a:lnTo>
                    <a:pt x="391230" y="136499"/>
                  </a:lnTo>
                  <a:lnTo>
                    <a:pt x="437471" y="120024"/>
                  </a:lnTo>
                  <a:lnTo>
                    <a:pt x="485753" y="104454"/>
                  </a:lnTo>
                  <a:lnTo>
                    <a:pt x="535990" y="89823"/>
                  </a:lnTo>
                  <a:lnTo>
                    <a:pt x="588093" y="76167"/>
                  </a:lnTo>
                  <a:lnTo>
                    <a:pt x="641977" y="63518"/>
                  </a:lnTo>
                  <a:lnTo>
                    <a:pt x="697554" y="51911"/>
                  </a:lnTo>
                  <a:lnTo>
                    <a:pt x="754738" y="41381"/>
                  </a:lnTo>
                  <a:lnTo>
                    <a:pt x="813440" y="31962"/>
                  </a:lnTo>
                  <a:lnTo>
                    <a:pt x="873575" y="23687"/>
                  </a:lnTo>
                  <a:lnTo>
                    <a:pt x="935055" y="16592"/>
                  </a:lnTo>
                  <a:lnTo>
                    <a:pt x="997793" y="10710"/>
                  </a:lnTo>
                  <a:lnTo>
                    <a:pt x="1061702" y="6075"/>
                  </a:lnTo>
                  <a:lnTo>
                    <a:pt x="1126695" y="2723"/>
                  </a:lnTo>
                  <a:lnTo>
                    <a:pt x="1192685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1" y="495300"/>
                  </a:lnTo>
                  <a:lnTo>
                    <a:pt x="2517426" y="521605"/>
                  </a:lnTo>
                  <a:lnTo>
                    <a:pt x="2503720" y="573110"/>
                  </a:lnTo>
                  <a:lnTo>
                    <a:pt x="2476977" y="622909"/>
                  </a:lnTo>
                  <a:lnTo>
                    <a:pt x="2437892" y="670730"/>
                  </a:lnTo>
                  <a:lnTo>
                    <a:pt x="2387160" y="716299"/>
                  </a:lnTo>
                  <a:lnTo>
                    <a:pt x="2325480" y="759342"/>
                  </a:lnTo>
                  <a:lnTo>
                    <a:pt x="2290750" y="779830"/>
                  </a:lnTo>
                  <a:lnTo>
                    <a:pt x="2253545" y="799585"/>
                  </a:lnTo>
                  <a:lnTo>
                    <a:pt x="2213950" y="818571"/>
                  </a:lnTo>
                  <a:lnTo>
                    <a:pt x="2172053" y="836754"/>
                  </a:lnTo>
                  <a:lnTo>
                    <a:pt x="2127941" y="854100"/>
                  </a:lnTo>
                  <a:lnTo>
                    <a:pt x="2081700" y="870575"/>
                  </a:lnTo>
                  <a:lnTo>
                    <a:pt x="2033418" y="886145"/>
                  </a:lnTo>
                  <a:lnTo>
                    <a:pt x="1983181" y="900776"/>
                  </a:lnTo>
                  <a:lnTo>
                    <a:pt x="1931078" y="914432"/>
                  </a:lnTo>
                  <a:lnTo>
                    <a:pt x="1877194" y="927081"/>
                  </a:lnTo>
                  <a:lnTo>
                    <a:pt x="1821617" y="938688"/>
                  </a:lnTo>
                  <a:lnTo>
                    <a:pt x="1764433" y="949218"/>
                  </a:lnTo>
                  <a:lnTo>
                    <a:pt x="1705731" y="958637"/>
                  </a:lnTo>
                  <a:lnTo>
                    <a:pt x="1645596" y="966912"/>
                  </a:lnTo>
                  <a:lnTo>
                    <a:pt x="1584116" y="974007"/>
                  </a:lnTo>
                  <a:lnTo>
                    <a:pt x="1521378" y="979889"/>
                  </a:lnTo>
                  <a:lnTo>
                    <a:pt x="1457469" y="984524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599"/>
                  </a:lnTo>
                  <a:lnTo>
                    <a:pt x="1192685" y="989913"/>
                  </a:lnTo>
                  <a:lnTo>
                    <a:pt x="1126695" y="987876"/>
                  </a:lnTo>
                  <a:lnTo>
                    <a:pt x="1061702" y="984524"/>
                  </a:lnTo>
                  <a:lnTo>
                    <a:pt x="997793" y="979889"/>
                  </a:lnTo>
                  <a:lnTo>
                    <a:pt x="935055" y="974007"/>
                  </a:lnTo>
                  <a:lnTo>
                    <a:pt x="873575" y="966912"/>
                  </a:lnTo>
                  <a:lnTo>
                    <a:pt x="813440" y="958637"/>
                  </a:lnTo>
                  <a:lnTo>
                    <a:pt x="754738" y="949218"/>
                  </a:lnTo>
                  <a:lnTo>
                    <a:pt x="697554" y="938688"/>
                  </a:lnTo>
                  <a:lnTo>
                    <a:pt x="641977" y="927081"/>
                  </a:lnTo>
                  <a:lnTo>
                    <a:pt x="588093" y="914432"/>
                  </a:lnTo>
                  <a:lnTo>
                    <a:pt x="535990" y="900776"/>
                  </a:lnTo>
                  <a:lnTo>
                    <a:pt x="485753" y="886145"/>
                  </a:lnTo>
                  <a:lnTo>
                    <a:pt x="437471" y="870575"/>
                  </a:lnTo>
                  <a:lnTo>
                    <a:pt x="391230" y="854100"/>
                  </a:lnTo>
                  <a:lnTo>
                    <a:pt x="347118" y="836754"/>
                  </a:lnTo>
                  <a:lnTo>
                    <a:pt x="305221" y="818571"/>
                  </a:lnTo>
                  <a:lnTo>
                    <a:pt x="265626" y="799585"/>
                  </a:lnTo>
                  <a:lnTo>
                    <a:pt x="228421" y="779830"/>
                  </a:lnTo>
                  <a:lnTo>
                    <a:pt x="193691" y="759342"/>
                  </a:lnTo>
                  <a:lnTo>
                    <a:pt x="161526" y="738153"/>
                  </a:lnTo>
                  <a:lnTo>
                    <a:pt x="105233" y="693814"/>
                  </a:lnTo>
                  <a:lnTo>
                    <a:pt x="60237" y="647084"/>
                  </a:lnTo>
                  <a:lnTo>
                    <a:pt x="27236" y="598240"/>
                  </a:lnTo>
                  <a:lnTo>
                    <a:pt x="6925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602730" y="4860797"/>
            <a:ext cx="155384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C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yp</a:t>
            </a:r>
            <a:r>
              <a:rPr sz="2000" spc="-10" dirty="0">
                <a:latin typeface="Arial"/>
                <a:cs typeface="Arial"/>
              </a:rPr>
              <a:t>t</a:t>
            </a:r>
            <a:r>
              <a:rPr sz="2000" dirty="0">
                <a:latin typeface="Arial"/>
                <a:cs typeface="Arial"/>
              </a:rPr>
              <a:t>og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aphy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574040" y="244297"/>
            <a:ext cx="791527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smtClean="0"/>
              <a:t>The 14 Control </a:t>
            </a:r>
            <a:r>
              <a:rPr sz="2800" smtClean="0"/>
              <a:t>Objectives </a:t>
            </a:r>
            <a:r>
              <a:rPr sz="2800" spc="-5" smtClean="0"/>
              <a:t>of ISO/IEC</a:t>
            </a:r>
            <a:r>
              <a:rPr sz="2800" spc="70" smtClean="0"/>
              <a:t> </a:t>
            </a:r>
            <a:r>
              <a:rPr sz="2800" spc="-5" smtClean="0"/>
              <a:t>27002:2013</a:t>
            </a:r>
            <a:endParaRPr sz="2800"/>
          </a:p>
        </p:txBody>
      </p:sp>
      <p:grpSp>
        <p:nvGrpSpPr>
          <p:cNvPr id="14" name="object 14"/>
          <p:cNvGrpSpPr/>
          <p:nvPr/>
        </p:nvGrpSpPr>
        <p:grpSpPr>
          <a:xfrm>
            <a:off x="6548437" y="3649789"/>
            <a:ext cx="2529205" cy="1000125"/>
            <a:chOff x="6548437" y="3649789"/>
            <a:chExt cx="2529205" cy="1000125"/>
          </a:xfrm>
        </p:grpSpPr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553200" y="3654552"/>
              <a:ext cx="2519172" cy="99060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6553200" y="3654552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6" y="392359"/>
                  </a:lnTo>
                  <a:lnTo>
                    <a:pt x="60237" y="343515"/>
                  </a:lnTo>
                  <a:lnTo>
                    <a:pt x="105233" y="296785"/>
                  </a:lnTo>
                  <a:lnTo>
                    <a:pt x="161526" y="252446"/>
                  </a:lnTo>
                  <a:lnTo>
                    <a:pt x="193691" y="231257"/>
                  </a:lnTo>
                  <a:lnTo>
                    <a:pt x="228421" y="210769"/>
                  </a:lnTo>
                  <a:lnTo>
                    <a:pt x="265626" y="191014"/>
                  </a:lnTo>
                  <a:lnTo>
                    <a:pt x="305221" y="172028"/>
                  </a:lnTo>
                  <a:lnTo>
                    <a:pt x="347118" y="153845"/>
                  </a:lnTo>
                  <a:lnTo>
                    <a:pt x="391230" y="136499"/>
                  </a:lnTo>
                  <a:lnTo>
                    <a:pt x="437471" y="120024"/>
                  </a:lnTo>
                  <a:lnTo>
                    <a:pt x="485753" y="104454"/>
                  </a:lnTo>
                  <a:lnTo>
                    <a:pt x="535990" y="89823"/>
                  </a:lnTo>
                  <a:lnTo>
                    <a:pt x="588093" y="76167"/>
                  </a:lnTo>
                  <a:lnTo>
                    <a:pt x="641977" y="63518"/>
                  </a:lnTo>
                  <a:lnTo>
                    <a:pt x="697554" y="51911"/>
                  </a:lnTo>
                  <a:lnTo>
                    <a:pt x="754738" y="41381"/>
                  </a:lnTo>
                  <a:lnTo>
                    <a:pt x="813440" y="31962"/>
                  </a:lnTo>
                  <a:lnTo>
                    <a:pt x="873575" y="23687"/>
                  </a:lnTo>
                  <a:lnTo>
                    <a:pt x="935055" y="16592"/>
                  </a:lnTo>
                  <a:lnTo>
                    <a:pt x="997793" y="10710"/>
                  </a:lnTo>
                  <a:lnTo>
                    <a:pt x="1061702" y="6075"/>
                  </a:lnTo>
                  <a:lnTo>
                    <a:pt x="1126695" y="2723"/>
                  </a:lnTo>
                  <a:lnTo>
                    <a:pt x="1192685" y="686"/>
                  </a:lnTo>
                  <a:lnTo>
                    <a:pt x="1259585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2" y="495300"/>
                  </a:lnTo>
                  <a:lnTo>
                    <a:pt x="2517426" y="521605"/>
                  </a:lnTo>
                  <a:lnTo>
                    <a:pt x="2503720" y="573110"/>
                  </a:lnTo>
                  <a:lnTo>
                    <a:pt x="2476977" y="622909"/>
                  </a:lnTo>
                  <a:lnTo>
                    <a:pt x="2437892" y="670730"/>
                  </a:lnTo>
                  <a:lnTo>
                    <a:pt x="2387160" y="716299"/>
                  </a:lnTo>
                  <a:lnTo>
                    <a:pt x="2325480" y="759342"/>
                  </a:lnTo>
                  <a:lnTo>
                    <a:pt x="2290750" y="779830"/>
                  </a:lnTo>
                  <a:lnTo>
                    <a:pt x="2253545" y="799585"/>
                  </a:lnTo>
                  <a:lnTo>
                    <a:pt x="2213950" y="818571"/>
                  </a:lnTo>
                  <a:lnTo>
                    <a:pt x="2172053" y="836754"/>
                  </a:lnTo>
                  <a:lnTo>
                    <a:pt x="2127941" y="854100"/>
                  </a:lnTo>
                  <a:lnTo>
                    <a:pt x="2081700" y="870575"/>
                  </a:lnTo>
                  <a:lnTo>
                    <a:pt x="2033418" y="886145"/>
                  </a:lnTo>
                  <a:lnTo>
                    <a:pt x="1983181" y="900776"/>
                  </a:lnTo>
                  <a:lnTo>
                    <a:pt x="1931078" y="914432"/>
                  </a:lnTo>
                  <a:lnTo>
                    <a:pt x="1877194" y="927081"/>
                  </a:lnTo>
                  <a:lnTo>
                    <a:pt x="1821617" y="938688"/>
                  </a:lnTo>
                  <a:lnTo>
                    <a:pt x="1764433" y="949218"/>
                  </a:lnTo>
                  <a:lnTo>
                    <a:pt x="1705731" y="958637"/>
                  </a:lnTo>
                  <a:lnTo>
                    <a:pt x="1645596" y="966912"/>
                  </a:lnTo>
                  <a:lnTo>
                    <a:pt x="1584116" y="974007"/>
                  </a:lnTo>
                  <a:lnTo>
                    <a:pt x="1521378" y="979889"/>
                  </a:lnTo>
                  <a:lnTo>
                    <a:pt x="1457469" y="984524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5" y="990600"/>
                  </a:lnTo>
                  <a:lnTo>
                    <a:pt x="1192685" y="989913"/>
                  </a:lnTo>
                  <a:lnTo>
                    <a:pt x="1126695" y="987876"/>
                  </a:lnTo>
                  <a:lnTo>
                    <a:pt x="1061702" y="984524"/>
                  </a:lnTo>
                  <a:lnTo>
                    <a:pt x="997793" y="979889"/>
                  </a:lnTo>
                  <a:lnTo>
                    <a:pt x="935055" y="974007"/>
                  </a:lnTo>
                  <a:lnTo>
                    <a:pt x="873575" y="966912"/>
                  </a:lnTo>
                  <a:lnTo>
                    <a:pt x="813440" y="958637"/>
                  </a:lnTo>
                  <a:lnTo>
                    <a:pt x="754738" y="949218"/>
                  </a:lnTo>
                  <a:lnTo>
                    <a:pt x="697554" y="938688"/>
                  </a:lnTo>
                  <a:lnTo>
                    <a:pt x="641977" y="927081"/>
                  </a:lnTo>
                  <a:lnTo>
                    <a:pt x="588093" y="914432"/>
                  </a:lnTo>
                  <a:lnTo>
                    <a:pt x="535990" y="900776"/>
                  </a:lnTo>
                  <a:lnTo>
                    <a:pt x="485753" y="886145"/>
                  </a:lnTo>
                  <a:lnTo>
                    <a:pt x="437471" y="870575"/>
                  </a:lnTo>
                  <a:lnTo>
                    <a:pt x="391230" y="854100"/>
                  </a:lnTo>
                  <a:lnTo>
                    <a:pt x="347118" y="836754"/>
                  </a:lnTo>
                  <a:lnTo>
                    <a:pt x="305221" y="818571"/>
                  </a:lnTo>
                  <a:lnTo>
                    <a:pt x="265626" y="799585"/>
                  </a:lnTo>
                  <a:lnTo>
                    <a:pt x="228421" y="779830"/>
                  </a:lnTo>
                  <a:lnTo>
                    <a:pt x="193691" y="759342"/>
                  </a:lnTo>
                  <a:lnTo>
                    <a:pt x="161526" y="738153"/>
                  </a:lnTo>
                  <a:lnTo>
                    <a:pt x="105233" y="693814"/>
                  </a:lnTo>
                  <a:lnTo>
                    <a:pt x="60237" y="647084"/>
                  </a:lnTo>
                  <a:lnTo>
                    <a:pt x="27236" y="598240"/>
                  </a:lnTo>
                  <a:lnTo>
                    <a:pt x="6925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7390003" y="3825366"/>
            <a:ext cx="847725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Ac</a:t>
            </a:r>
            <a:r>
              <a:rPr sz="2000" spc="5" dirty="0">
                <a:latin typeface="Arial"/>
                <a:cs typeface="Arial"/>
              </a:rPr>
              <a:t>c</a:t>
            </a:r>
            <a:r>
              <a:rPr sz="2000" dirty="0">
                <a:latin typeface="Arial"/>
                <a:cs typeface="Arial"/>
              </a:rPr>
              <a:t>e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s</a:t>
            </a:r>
            <a:endParaRPr sz="2000">
              <a:latin typeface="Arial"/>
              <a:cs typeface="Arial"/>
            </a:endParaRPr>
          </a:p>
          <a:p>
            <a:pPr marL="41275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control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597205" y="2755201"/>
            <a:ext cx="2530475" cy="1000125"/>
            <a:chOff x="6597205" y="2755201"/>
            <a:chExt cx="2530475" cy="1000125"/>
          </a:xfrm>
        </p:grpSpPr>
        <p:pic>
          <p:nvPicPr>
            <p:cNvPr id="19" name="object 1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01968" y="2759964"/>
              <a:ext cx="2520696" cy="990600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6601968" y="2759964"/>
              <a:ext cx="2520950" cy="990600"/>
            </a:xfrm>
            <a:custGeom>
              <a:avLst/>
              <a:gdLst/>
              <a:ahLst/>
              <a:cxnLst/>
              <a:rect l="l" t="t" r="r" b="b"/>
              <a:pathLst>
                <a:path w="2520950" h="990600">
                  <a:moveTo>
                    <a:pt x="0" y="495300"/>
                  </a:moveTo>
                  <a:lnTo>
                    <a:pt x="6929" y="443045"/>
                  </a:lnTo>
                  <a:lnTo>
                    <a:pt x="27254" y="392359"/>
                  </a:lnTo>
                  <a:lnTo>
                    <a:pt x="60277" y="343515"/>
                  </a:lnTo>
                  <a:lnTo>
                    <a:pt x="105302" y="296785"/>
                  </a:lnTo>
                  <a:lnTo>
                    <a:pt x="161632" y="252446"/>
                  </a:lnTo>
                  <a:lnTo>
                    <a:pt x="193818" y="231257"/>
                  </a:lnTo>
                  <a:lnTo>
                    <a:pt x="228570" y="210769"/>
                  </a:lnTo>
                  <a:lnTo>
                    <a:pt x="265799" y="191014"/>
                  </a:lnTo>
                  <a:lnTo>
                    <a:pt x="305419" y="172028"/>
                  </a:lnTo>
                  <a:lnTo>
                    <a:pt x="347342" y="153845"/>
                  </a:lnTo>
                  <a:lnTo>
                    <a:pt x="391483" y="136499"/>
                  </a:lnTo>
                  <a:lnTo>
                    <a:pt x="437752" y="120024"/>
                  </a:lnTo>
                  <a:lnTo>
                    <a:pt x="486064" y="104454"/>
                  </a:lnTo>
                  <a:lnTo>
                    <a:pt x="536331" y="89823"/>
                  </a:lnTo>
                  <a:lnTo>
                    <a:pt x="588467" y="76167"/>
                  </a:lnTo>
                  <a:lnTo>
                    <a:pt x="642383" y="63518"/>
                  </a:lnTo>
                  <a:lnTo>
                    <a:pt x="697994" y="51911"/>
                  </a:lnTo>
                  <a:lnTo>
                    <a:pt x="755211" y="41381"/>
                  </a:lnTo>
                  <a:lnTo>
                    <a:pt x="813948" y="31962"/>
                  </a:lnTo>
                  <a:lnTo>
                    <a:pt x="874118" y="23687"/>
                  </a:lnTo>
                  <a:lnTo>
                    <a:pt x="935634" y="16592"/>
                  </a:lnTo>
                  <a:lnTo>
                    <a:pt x="998408" y="10710"/>
                  </a:lnTo>
                  <a:lnTo>
                    <a:pt x="1062353" y="6075"/>
                  </a:lnTo>
                  <a:lnTo>
                    <a:pt x="1127383" y="2723"/>
                  </a:lnTo>
                  <a:lnTo>
                    <a:pt x="1193410" y="686"/>
                  </a:lnTo>
                  <a:lnTo>
                    <a:pt x="1260348" y="0"/>
                  </a:lnTo>
                  <a:lnTo>
                    <a:pt x="1327285" y="686"/>
                  </a:lnTo>
                  <a:lnTo>
                    <a:pt x="1393312" y="2723"/>
                  </a:lnTo>
                  <a:lnTo>
                    <a:pt x="1458342" y="6075"/>
                  </a:lnTo>
                  <a:lnTo>
                    <a:pt x="1522287" y="10710"/>
                  </a:lnTo>
                  <a:lnTo>
                    <a:pt x="1585061" y="16592"/>
                  </a:lnTo>
                  <a:lnTo>
                    <a:pt x="1646577" y="23687"/>
                  </a:lnTo>
                  <a:lnTo>
                    <a:pt x="1706747" y="31962"/>
                  </a:lnTo>
                  <a:lnTo>
                    <a:pt x="1765484" y="41381"/>
                  </a:lnTo>
                  <a:lnTo>
                    <a:pt x="1822701" y="51911"/>
                  </a:lnTo>
                  <a:lnTo>
                    <a:pt x="1878312" y="63518"/>
                  </a:lnTo>
                  <a:lnTo>
                    <a:pt x="1932228" y="76167"/>
                  </a:lnTo>
                  <a:lnTo>
                    <a:pt x="1984364" y="89823"/>
                  </a:lnTo>
                  <a:lnTo>
                    <a:pt x="2034631" y="104454"/>
                  </a:lnTo>
                  <a:lnTo>
                    <a:pt x="2082943" y="120024"/>
                  </a:lnTo>
                  <a:lnTo>
                    <a:pt x="2129212" y="136499"/>
                  </a:lnTo>
                  <a:lnTo>
                    <a:pt x="2173353" y="153845"/>
                  </a:lnTo>
                  <a:lnTo>
                    <a:pt x="2215276" y="172028"/>
                  </a:lnTo>
                  <a:lnTo>
                    <a:pt x="2254896" y="191014"/>
                  </a:lnTo>
                  <a:lnTo>
                    <a:pt x="2292125" y="210769"/>
                  </a:lnTo>
                  <a:lnTo>
                    <a:pt x="2326877" y="231257"/>
                  </a:lnTo>
                  <a:lnTo>
                    <a:pt x="2359063" y="252446"/>
                  </a:lnTo>
                  <a:lnTo>
                    <a:pt x="2415393" y="296785"/>
                  </a:lnTo>
                  <a:lnTo>
                    <a:pt x="2460418" y="343515"/>
                  </a:lnTo>
                  <a:lnTo>
                    <a:pt x="2493441" y="392359"/>
                  </a:lnTo>
                  <a:lnTo>
                    <a:pt x="2513766" y="443045"/>
                  </a:lnTo>
                  <a:lnTo>
                    <a:pt x="2520696" y="495300"/>
                  </a:lnTo>
                  <a:lnTo>
                    <a:pt x="2518949" y="521605"/>
                  </a:lnTo>
                  <a:lnTo>
                    <a:pt x="2505234" y="573110"/>
                  </a:lnTo>
                  <a:lnTo>
                    <a:pt x="2478473" y="622909"/>
                  </a:lnTo>
                  <a:lnTo>
                    <a:pt x="2439362" y="670730"/>
                  </a:lnTo>
                  <a:lnTo>
                    <a:pt x="2388597" y="716299"/>
                  </a:lnTo>
                  <a:lnTo>
                    <a:pt x="2326877" y="759342"/>
                  </a:lnTo>
                  <a:lnTo>
                    <a:pt x="2292125" y="779830"/>
                  </a:lnTo>
                  <a:lnTo>
                    <a:pt x="2254896" y="799585"/>
                  </a:lnTo>
                  <a:lnTo>
                    <a:pt x="2215276" y="818571"/>
                  </a:lnTo>
                  <a:lnTo>
                    <a:pt x="2173353" y="836754"/>
                  </a:lnTo>
                  <a:lnTo>
                    <a:pt x="2129212" y="854100"/>
                  </a:lnTo>
                  <a:lnTo>
                    <a:pt x="2082943" y="870575"/>
                  </a:lnTo>
                  <a:lnTo>
                    <a:pt x="2034631" y="886145"/>
                  </a:lnTo>
                  <a:lnTo>
                    <a:pt x="1984364" y="900776"/>
                  </a:lnTo>
                  <a:lnTo>
                    <a:pt x="1932228" y="914432"/>
                  </a:lnTo>
                  <a:lnTo>
                    <a:pt x="1878312" y="927081"/>
                  </a:lnTo>
                  <a:lnTo>
                    <a:pt x="1822701" y="938688"/>
                  </a:lnTo>
                  <a:lnTo>
                    <a:pt x="1765484" y="949218"/>
                  </a:lnTo>
                  <a:lnTo>
                    <a:pt x="1706747" y="958637"/>
                  </a:lnTo>
                  <a:lnTo>
                    <a:pt x="1646577" y="966912"/>
                  </a:lnTo>
                  <a:lnTo>
                    <a:pt x="1585061" y="974007"/>
                  </a:lnTo>
                  <a:lnTo>
                    <a:pt x="1522287" y="979889"/>
                  </a:lnTo>
                  <a:lnTo>
                    <a:pt x="1458342" y="984524"/>
                  </a:lnTo>
                  <a:lnTo>
                    <a:pt x="1393312" y="987876"/>
                  </a:lnTo>
                  <a:lnTo>
                    <a:pt x="1327285" y="989913"/>
                  </a:lnTo>
                  <a:lnTo>
                    <a:pt x="1260348" y="990600"/>
                  </a:lnTo>
                  <a:lnTo>
                    <a:pt x="1193410" y="989913"/>
                  </a:lnTo>
                  <a:lnTo>
                    <a:pt x="1127383" y="987876"/>
                  </a:lnTo>
                  <a:lnTo>
                    <a:pt x="1062353" y="984524"/>
                  </a:lnTo>
                  <a:lnTo>
                    <a:pt x="998408" y="979889"/>
                  </a:lnTo>
                  <a:lnTo>
                    <a:pt x="935634" y="974007"/>
                  </a:lnTo>
                  <a:lnTo>
                    <a:pt x="874118" y="966912"/>
                  </a:lnTo>
                  <a:lnTo>
                    <a:pt x="813948" y="958637"/>
                  </a:lnTo>
                  <a:lnTo>
                    <a:pt x="755211" y="949218"/>
                  </a:lnTo>
                  <a:lnTo>
                    <a:pt x="697994" y="938688"/>
                  </a:lnTo>
                  <a:lnTo>
                    <a:pt x="642383" y="927081"/>
                  </a:lnTo>
                  <a:lnTo>
                    <a:pt x="588467" y="914432"/>
                  </a:lnTo>
                  <a:lnTo>
                    <a:pt x="536331" y="900776"/>
                  </a:lnTo>
                  <a:lnTo>
                    <a:pt x="486064" y="886145"/>
                  </a:lnTo>
                  <a:lnTo>
                    <a:pt x="437752" y="870575"/>
                  </a:lnTo>
                  <a:lnTo>
                    <a:pt x="391483" y="854100"/>
                  </a:lnTo>
                  <a:lnTo>
                    <a:pt x="347342" y="836754"/>
                  </a:lnTo>
                  <a:lnTo>
                    <a:pt x="305419" y="818571"/>
                  </a:lnTo>
                  <a:lnTo>
                    <a:pt x="265799" y="799585"/>
                  </a:lnTo>
                  <a:lnTo>
                    <a:pt x="228570" y="779830"/>
                  </a:lnTo>
                  <a:lnTo>
                    <a:pt x="193818" y="759342"/>
                  </a:lnTo>
                  <a:lnTo>
                    <a:pt x="161632" y="738153"/>
                  </a:lnTo>
                  <a:lnTo>
                    <a:pt x="105302" y="693814"/>
                  </a:lnTo>
                  <a:lnTo>
                    <a:pt x="60277" y="647084"/>
                  </a:lnTo>
                  <a:lnTo>
                    <a:pt x="27254" y="598240"/>
                  </a:lnTo>
                  <a:lnTo>
                    <a:pt x="6929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7108317" y="2931109"/>
            <a:ext cx="1511935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Asset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management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5281993" y="1026985"/>
            <a:ext cx="2530475" cy="923925"/>
            <a:chOff x="5281993" y="1026985"/>
            <a:chExt cx="2530475" cy="923925"/>
          </a:xfrm>
        </p:grpSpPr>
        <p:pic>
          <p:nvPicPr>
            <p:cNvPr id="23" name="object 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286755" y="1031747"/>
              <a:ext cx="2520696" cy="91440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5286755" y="1031747"/>
              <a:ext cx="2520950" cy="914400"/>
            </a:xfrm>
            <a:custGeom>
              <a:avLst/>
              <a:gdLst/>
              <a:ahLst/>
              <a:cxnLst/>
              <a:rect l="l" t="t" r="r" b="b"/>
              <a:pathLst>
                <a:path w="2520950" h="914400">
                  <a:moveTo>
                    <a:pt x="0" y="457200"/>
                  </a:moveTo>
                  <a:lnTo>
                    <a:pt x="7395" y="407388"/>
                  </a:lnTo>
                  <a:lnTo>
                    <a:pt x="29068" y="359128"/>
                  </a:lnTo>
                  <a:lnTo>
                    <a:pt x="64251" y="312700"/>
                  </a:lnTo>
                  <a:lnTo>
                    <a:pt x="112175" y="268382"/>
                  </a:lnTo>
                  <a:lnTo>
                    <a:pt x="172070" y="226455"/>
                  </a:lnTo>
                  <a:lnTo>
                    <a:pt x="206267" y="206474"/>
                  </a:lnTo>
                  <a:lnTo>
                    <a:pt x="243169" y="187195"/>
                  </a:lnTo>
                  <a:lnTo>
                    <a:pt x="282679" y="168654"/>
                  </a:lnTo>
                  <a:lnTo>
                    <a:pt x="324702" y="150884"/>
                  </a:lnTo>
                  <a:lnTo>
                    <a:pt x="369141" y="133921"/>
                  </a:lnTo>
                  <a:lnTo>
                    <a:pt x="415900" y="117800"/>
                  </a:lnTo>
                  <a:lnTo>
                    <a:pt x="464884" y="102554"/>
                  </a:lnTo>
                  <a:lnTo>
                    <a:pt x="515995" y="88221"/>
                  </a:lnTo>
                  <a:lnTo>
                    <a:pt x="569139" y="74833"/>
                  </a:lnTo>
                  <a:lnTo>
                    <a:pt x="624219" y="62427"/>
                  </a:lnTo>
                  <a:lnTo>
                    <a:pt x="681138" y="51037"/>
                  </a:lnTo>
                  <a:lnTo>
                    <a:pt x="739801" y="40697"/>
                  </a:lnTo>
                  <a:lnTo>
                    <a:pt x="800112" y="31444"/>
                  </a:lnTo>
                  <a:lnTo>
                    <a:pt x="861974" y="23311"/>
                  </a:lnTo>
                  <a:lnTo>
                    <a:pt x="925292" y="16333"/>
                  </a:lnTo>
                  <a:lnTo>
                    <a:pt x="989968" y="10546"/>
                  </a:lnTo>
                  <a:lnTo>
                    <a:pt x="1055909" y="5984"/>
                  </a:lnTo>
                  <a:lnTo>
                    <a:pt x="1123016" y="2683"/>
                  </a:lnTo>
                  <a:lnTo>
                    <a:pt x="1191194" y="676"/>
                  </a:lnTo>
                  <a:lnTo>
                    <a:pt x="1260348" y="0"/>
                  </a:lnTo>
                  <a:lnTo>
                    <a:pt x="1329501" y="676"/>
                  </a:lnTo>
                  <a:lnTo>
                    <a:pt x="1397679" y="2683"/>
                  </a:lnTo>
                  <a:lnTo>
                    <a:pt x="1464786" y="5984"/>
                  </a:lnTo>
                  <a:lnTo>
                    <a:pt x="1530727" y="10546"/>
                  </a:lnTo>
                  <a:lnTo>
                    <a:pt x="1595403" y="16333"/>
                  </a:lnTo>
                  <a:lnTo>
                    <a:pt x="1658721" y="23311"/>
                  </a:lnTo>
                  <a:lnTo>
                    <a:pt x="1720583" y="31444"/>
                  </a:lnTo>
                  <a:lnTo>
                    <a:pt x="1780894" y="40697"/>
                  </a:lnTo>
                  <a:lnTo>
                    <a:pt x="1839557" y="51037"/>
                  </a:lnTo>
                  <a:lnTo>
                    <a:pt x="1896476" y="62427"/>
                  </a:lnTo>
                  <a:lnTo>
                    <a:pt x="1951556" y="74833"/>
                  </a:lnTo>
                  <a:lnTo>
                    <a:pt x="2004700" y="88221"/>
                  </a:lnTo>
                  <a:lnTo>
                    <a:pt x="2055811" y="102554"/>
                  </a:lnTo>
                  <a:lnTo>
                    <a:pt x="2104795" y="117800"/>
                  </a:lnTo>
                  <a:lnTo>
                    <a:pt x="2151554" y="133921"/>
                  </a:lnTo>
                  <a:lnTo>
                    <a:pt x="2195993" y="150884"/>
                  </a:lnTo>
                  <a:lnTo>
                    <a:pt x="2238016" y="168654"/>
                  </a:lnTo>
                  <a:lnTo>
                    <a:pt x="2277526" y="187195"/>
                  </a:lnTo>
                  <a:lnTo>
                    <a:pt x="2314428" y="206474"/>
                  </a:lnTo>
                  <a:lnTo>
                    <a:pt x="2348625" y="226455"/>
                  </a:lnTo>
                  <a:lnTo>
                    <a:pt x="2408520" y="268382"/>
                  </a:lnTo>
                  <a:lnTo>
                    <a:pt x="2456444" y="312700"/>
                  </a:lnTo>
                  <a:lnTo>
                    <a:pt x="2491627" y="359128"/>
                  </a:lnTo>
                  <a:lnTo>
                    <a:pt x="2513300" y="407388"/>
                  </a:lnTo>
                  <a:lnTo>
                    <a:pt x="2520696" y="457200"/>
                  </a:lnTo>
                  <a:lnTo>
                    <a:pt x="2518831" y="482282"/>
                  </a:lnTo>
                  <a:lnTo>
                    <a:pt x="2504200" y="531353"/>
                  </a:lnTo>
                  <a:lnTo>
                    <a:pt x="2475676" y="578731"/>
                  </a:lnTo>
                  <a:lnTo>
                    <a:pt x="2434026" y="624139"/>
                  </a:lnTo>
                  <a:lnTo>
                    <a:pt x="2380021" y="667297"/>
                  </a:lnTo>
                  <a:lnTo>
                    <a:pt x="2314428" y="707925"/>
                  </a:lnTo>
                  <a:lnTo>
                    <a:pt x="2277526" y="727204"/>
                  </a:lnTo>
                  <a:lnTo>
                    <a:pt x="2238016" y="745745"/>
                  </a:lnTo>
                  <a:lnTo>
                    <a:pt x="2195993" y="763515"/>
                  </a:lnTo>
                  <a:lnTo>
                    <a:pt x="2151554" y="780478"/>
                  </a:lnTo>
                  <a:lnTo>
                    <a:pt x="2104795" y="796599"/>
                  </a:lnTo>
                  <a:lnTo>
                    <a:pt x="2055811" y="811845"/>
                  </a:lnTo>
                  <a:lnTo>
                    <a:pt x="2004700" y="826178"/>
                  </a:lnTo>
                  <a:lnTo>
                    <a:pt x="1951556" y="839566"/>
                  </a:lnTo>
                  <a:lnTo>
                    <a:pt x="1896476" y="851972"/>
                  </a:lnTo>
                  <a:lnTo>
                    <a:pt x="1839557" y="863362"/>
                  </a:lnTo>
                  <a:lnTo>
                    <a:pt x="1780894" y="873702"/>
                  </a:lnTo>
                  <a:lnTo>
                    <a:pt x="1720583" y="882955"/>
                  </a:lnTo>
                  <a:lnTo>
                    <a:pt x="1658721" y="891088"/>
                  </a:lnTo>
                  <a:lnTo>
                    <a:pt x="1595403" y="898066"/>
                  </a:lnTo>
                  <a:lnTo>
                    <a:pt x="1530727" y="903853"/>
                  </a:lnTo>
                  <a:lnTo>
                    <a:pt x="1464786" y="908415"/>
                  </a:lnTo>
                  <a:lnTo>
                    <a:pt x="1397679" y="911716"/>
                  </a:lnTo>
                  <a:lnTo>
                    <a:pt x="1329501" y="913723"/>
                  </a:lnTo>
                  <a:lnTo>
                    <a:pt x="1260348" y="914400"/>
                  </a:lnTo>
                  <a:lnTo>
                    <a:pt x="1191194" y="913723"/>
                  </a:lnTo>
                  <a:lnTo>
                    <a:pt x="1123016" y="911716"/>
                  </a:lnTo>
                  <a:lnTo>
                    <a:pt x="1055909" y="908415"/>
                  </a:lnTo>
                  <a:lnTo>
                    <a:pt x="989968" y="903853"/>
                  </a:lnTo>
                  <a:lnTo>
                    <a:pt x="925292" y="898066"/>
                  </a:lnTo>
                  <a:lnTo>
                    <a:pt x="861974" y="891088"/>
                  </a:lnTo>
                  <a:lnTo>
                    <a:pt x="800112" y="882955"/>
                  </a:lnTo>
                  <a:lnTo>
                    <a:pt x="739801" y="873702"/>
                  </a:lnTo>
                  <a:lnTo>
                    <a:pt x="681138" y="863362"/>
                  </a:lnTo>
                  <a:lnTo>
                    <a:pt x="624219" y="851972"/>
                  </a:lnTo>
                  <a:lnTo>
                    <a:pt x="569139" y="839566"/>
                  </a:lnTo>
                  <a:lnTo>
                    <a:pt x="515995" y="826178"/>
                  </a:lnTo>
                  <a:lnTo>
                    <a:pt x="464884" y="811845"/>
                  </a:lnTo>
                  <a:lnTo>
                    <a:pt x="415900" y="796599"/>
                  </a:lnTo>
                  <a:lnTo>
                    <a:pt x="369141" y="780478"/>
                  </a:lnTo>
                  <a:lnTo>
                    <a:pt x="324702" y="763515"/>
                  </a:lnTo>
                  <a:lnTo>
                    <a:pt x="282679" y="745745"/>
                  </a:lnTo>
                  <a:lnTo>
                    <a:pt x="243169" y="727204"/>
                  </a:lnTo>
                  <a:lnTo>
                    <a:pt x="206267" y="707925"/>
                  </a:lnTo>
                  <a:lnTo>
                    <a:pt x="172070" y="687944"/>
                  </a:lnTo>
                  <a:lnTo>
                    <a:pt x="112175" y="646017"/>
                  </a:lnTo>
                  <a:lnTo>
                    <a:pt x="64251" y="601699"/>
                  </a:lnTo>
                  <a:lnTo>
                    <a:pt x="29068" y="555271"/>
                  </a:lnTo>
                  <a:lnTo>
                    <a:pt x="7395" y="507011"/>
                  </a:lnTo>
                  <a:lnTo>
                    <a:pt x="0" y="4572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5812028" y="1164082"/>
            <a:ext cx="1470025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63525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Security  Or</a:t>
            </a:r>
            <a:r>
              <a:rPr sz="2000" spc="5" dirty="0">
                <a:latin typeface="Arial"/>
                <a:cs typeface="Arial"/>
              </a:rPr>
              <a:t>g</a:t>
            </a:r>
            <a:r>
              <a:rPr sz="2000" dirty="0">
                <a:latin typeface="Arial"/>
                <a:cs typeface="Arial"/>
              </a:rPr>
              <a:t>ani</a:t>
            </a:r>
            <a:r>
              <a:rPr sz="2000" spc="5" dirty="0">
                <a:latin typeface="Arial"/>
                <a:cs typeface="Arial"/>
              </a:rPr>
              <a:t>z</a:t>
            </a:r>
            <a:r>
              <a:rPr sz="2000" dirty="0">
                <a:latin typeface="Arial"/>
                <a:cs typeface="Arial"/>
              </a:rPr>
              <a:t>ation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6088189" y="1834705"/>
            <a:ext cx="2854960" cy="1000125"/>
            <a:chOff x="6088189" y="1834705"/>
            <a:chExt cx="2854960" cy="1000125"/>
          </a:xfrm>
        </p:grpSpPr>
        <p:pic>
          <p:nvPicPr>
            <p:cNvPr id="27" name="object 2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092952" y="1839467"/>
              <a:ext cx="2845307" cy="990600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6092952" y="1839467"/>
              <a:ext cx="2845435" cy="990600"/>
            </a:xfrm>
            <a:custGeom>
              <a:avLst/>
              <a:gdLst/>
              <a:ahLst/>
              <a:cxnLst/>
              <a:rect l="l" t="t" r="r" b="b"/>
              <a:pathLst>
                <a:path w="2845434" h="990600">
                  <a:moveTo>
                    <a:pt x="0" y="495300"/>
                  </a:moveTo>
                  <a:lnTo>
                    <a:pt x="6512" y="447597"/>
                  </a:lnTo>
                  <a:lnTo>
                    <a:pt x="25651" y="401178"/>
                  </a:lnTo>
                  <a:lnTo>
                    <a:pt x="56821" y="356249"/>
                  </a:lnTo>
                  <a:lnTo>
                    <a:pt x="99425" y="313019"/>
                  </a:lnTo>
                  <a:lnTo>
                    <a:pt x="152869" y="271695"/>
                  </a:lnTo>
                  <a:lnTo>
                    <a:pt x="216555" y="232484"/>
                  </a:lnTo>
                  <a:lnTo>
                    <a:pt x="252053" y="213736"/>
                  </a:lnTo>
                  <a:lnTo>
                    <a:pt x="289888" y="195594"/>
                  </a:lnTo>
                  <a:lnTo>
                    <a:pt x="329985" y="178085"/>
                  </a:lnTo>
                  <a:lnTo>
                    <a:pt x="372271" y="161233"/>
                  </a:lnTo>
                  <a:lnTo>
                    <a:pt x="416671" y="145065"/>
                  </a:lnTo>
                  <a:lnTo>
                    <a:pt x="463109" y="129607"/>
                  </a:lnTo>
                  <a:lnTo>
                    <a:pt x="511512" y="114885"/>
                  </a:lnTo>
                  <a:lnTo>
                    <a:pt x="561806" y="100925"/>
                  </a:lnTo>
                  <a:lnTo>
                    <a:pt x="613915" y="87753"/>
                  </a:lnTo>
                  <a:lnTo>
                    <a:pt x="667765" y="75394"/>
                  </a:lnTo>
                  <a:lnTo>
                    <a:pt x="723282" y="63875"/>
                  </a:lnTo>
                  <a:lnTo>
                    <a:pt x="780390" y="53222"/>
                  </a:lnTo>
                  <a:lnTo>
                    <a:pt x="839017" y="43460"/>
                  </a:lnTo>
                  <a:lnTo>
                    <a:pt x="899086" y="34615"/>
                  </a:lnTo>
                  <a:lnTo>
                    <a:pt x="960525" y="26714"/>
                  </a:lnTo>
                  <a:lnTo>
                    <a:pt x="1023257" y="19782"/>
                  </a:lnTo>
                  <a:lnTo>
                    <a:pt x="1087209" y="13845"/>
                  </a:lnTo>
                  <a:lnTo>
                    <a:pt x="1152305" y="8930"/>
                  </a:lnTo>
                  <a:lnTo>
                    <a:pt x="1218473" y="5062"/>
                  </a:lnTo>
                  <a:lnTo>
                    <a:pt x="1285636" y="2267"/>
                  </a:lnTo>
                  <a:lnTo>
                    <a:pt x="1353721" y="571"/>
                  </a:lnTo>
                  <a:lnTo>
                    <a:pt x="1422653" y="0"/>
                  </a:lnTo>
                  <a:lnTo>
                    <a:pt x="1491586" y="571"/>
                  </a:lnTo>
                  <a:lnTo>
                    <a:pt x="1559671" y="2267"/>
                  </a:lnTo>
                  <a:lnTo>
                    <a:pt x="1626834" y="5062"/>
                  </a:lnTo>
                  <a:lnTo>
                    <a:pt x="1693002" y="8930"/>
                  </a:lnTo>
                  <a:lnTo>
                    <a:pt x="1758098" y="13845"/>
                  </a:lnTo>
                  <a:lnTo>
                    <a:pt x="1822050" y="19782"/>
                  </a:lnTo>
                  <a:lnTo>
                    <a:pt x="1884782" y="26714"/>
                  </a:lnTo>
                  <a:lnTo>
                    <a:pt x="1946221" y="34615"/>
                  </a:lnTo>
                  <a:lnTo>
                    <a:pt x="2006290" y="43460"/>
                  </a:lnTo>
                  <a:lnTo>
                    <a:pt x="2064917" y="53222"/>
                  </a:lnTo>
                  <a:lnTo>
                    <a:pt x="2122025" y="63875"/>
                  </a:lnTo>
                  <a:lnTo>
                    <a:pt x="2177542" y="75394"/>
                  </a:lnTo>
                  <a:lnTo>
                    <a:pt x="2231392" y="87753"/>
                  </a:lnTo>
                  <a:lnTo>
                    <a:pt x="2283501" y="100925"/>
                  </a:lnTo>
                  <a:lnTo>
                    <a:pt x="2333795" y="114885"/>
                  </a:lnTo>
                  <a:lnTo>
                    <a:pt x="2382198" y="129607"/>
                  </a:lnTo>
                  <a:lnTo>
                    <a:pt x="2428636" y="145065"/>
                  </a:lnTo>
                  <a:lnTo>
                    <a:pt x="2473036" y="161233"/>
                  </a:lnTo>
                  <a:lnTo>
                    <a:pt x="2515322" y="178085"/>
                  </a:lnTo>
                  <a:lnTo>
                    <a:pt x="2555419" y="195594"/>
                  </a:lnTo>
                  <a:lnTo>
                    <a:pt x="2593254" y="213736"/>
                  </a:lnTo>
                  <a:lnTo>
                    <a:pt x="2628752" y="232484"/>
                  </a:lnTo>
                  <a:lnTo>
                    <a:pt x="2661838" y="251813"/>
                  </a:lnTo>
                  <a:lnTo>
                    <a:pt x="2720478" y="292106"/>
                  </a:lnTo>
                  <a:lnTo>
                    <a:pt x="2768576" y="334409"/>
                  </a:lnTo>
                  <a:lnTo>
                    <a:pt x="2805538" y="378514"/>
                  </a:lnTo>
                  <a:lnTo>
                    <a:pt x="2830767" y="424214"/>
                  </a:lnTo>
                  <a:lnTo>
                    <a:pt x="2843667" y="471301"/>
                  </a:lnTo>
                  <a:lnTo>
                    <a:pt x="2845307" y="495300"/>
                  </a:lnTo>
                  <a:lnTo>
                    <a:pt x="2843667" y="519298"/>
                  </a:lnTo>
                  <a:lnTo>
                    <a:pt x="2830767" y="566385"/>
                  </a:lnTo>
                  <a:lnTo>
                    <a:pt x="2805538" y="612085"/>
                  </a:lnTo>
                  <a:lnTo>
                    <a:pt x="2768576" y="656190"/>
                  </a:lnTo>
                  <a:lnTo>
                    <a:pt x="2720478" y="698493"/>
                  </a:lnTo>
                  <a:lnTo>
                    <a:pt x="2661838" y="738786"/>
                  </a:lnTo>
                  <a:lnTo>
                    <a:pt x="2628752" y="758115"/>
                  </a:lnTo>
                  <a:lnTo>
                    <a:pt x="2593254" y="776863"/>
                  </a:lnTo>
                  <a:lnTo>
                    <a:pt x="2555419" y="795005"/>
                  </a:lnTo>
                  <a:lnTo>
                    <a:pt x="2515322" y="812514"/>
                  </a:lnTo>
                  <a:lnTo>
                    <a:pt x="2473036" y="829366"/>
                  </a:lnTo>
                  <a:lnTo>
                    <a:pt x="2428636" y="845534"/>
                  </a:lnTo>
                  <a:lnTo>
                    <a:pt x="2382198" y="860992"/>
                  </a:lnTo>
                  <a:lnTo>
                    <a:pt x="2333795" y="875714"/>
                  </a:lnTo>
                  <a:lnTo>
                    <a:pt x="2283501" y="889674"/>
                  </a:lnTo>
                  <a:lnTo>
                    <a:pt x="2231392" y="902846"/>
                  </a:lnTo>
                  <a:lnTo>
                    <a:pt x="2177542" y="915205"/>
                  </a:lnTo>
                  <a:lnTo>
                    <a:pt x="2122025" y="926724"/>
                  </a:lnTo>
                  <a:lnTo>
                    <a:pt x="2064917" y="937377"/>
                  </a:lnTo>
                  <a:lnTo>
                    <a:pt x="2006290" y="947139"/>
                  </a:lnTo>
                  <a:lnTo>
                    <a:pt x="1946221" y="955984"/>
                  </a:lnTo>
                  <a:lnTo>
                    <a:pt x="1884782" y="963885"/>
                  </a:lnTo>
                  <a:lnTo>
                    <a:pt x="1822050" y="970817"/>
                  </a:lnTo>
                  <a:lnTo>
                    <a:pt x="1758098" y="976754"/>
                  </a:lnTo>
                  <a:lnTo>
                    <a:pt x="1693002" y="981669"/>
                  </a:lnTo>
                  <a:lnTo>
                    <a:pt x="1626834" y="985537"/>
                  </a:lnTo>
                  <a:lnTo>
                    <a:pt x="1559671" y="988332"/>
                  </a:lnTo>
                  <a:lnTo>
                    <a:pt x="1491586" y="990028"/>
                  </a:lnTo>
                  <a:lnTo>
                    <a:pt x="1422653" y="990600"/>
                  </a:lnTo>
                  <a:lnTo>
                    <a:pt x="1353721" y="990028"/>
                  </a:lnTo>
                  <a:lnTo>
                    <a:pt x="1285636" y="988332"/>
                  </a:lnTo>
                  <a:lnTo>
                    <a:pt x="1218473" y="985537"/>
                  </a:lnTo>
                  <a:lnTo>
                    <a:pt x="1152305" y="981669"/>
                  </a:lnTo>
                  <a:lnTo>
                    <a:pt x="1087209" y="976754"/>
                  </a:lnTo>
                  <a:lnTo>
                    <a:pt x="1023257" y="970817"/>
                  </a:lnTo>
                  <a:lnTo>
                    <a:pt x="960525" y="963885"/>
                  </a:lnTo>
                  <a:lnTo>
                    <a:pt x="899086" y="955984"/>
                  </a:lnTo>
                  <a:lnTo>
                    <a:pt x="839017" y="947139"/>
                  </a:lnTo>
                  <a:lnTo>
                    <a:pt x="780390" y="937377"/>
                  </a:lnTo>
                  <a:lnTo>
                    <a:pt x="723282" y="926724"/>
                  </a:lnTo>
                  <a:lnTo>
                    <a:pt x="667765" y="915205"/>
                  </a:lnTo>
                  <a:lnTo>
                    <a:pt x="613915" y="902846"/>
                  </a:lnTo>
                  <a:lnTo>
                    <a:pt x="561806" y="889674"/>
                  </a:lnTo>
                  <a:lnTo>
                    <a:pt x="511512" y="875714"/>
                  </a:lnTo>
                  <a:lnTo>
                    <a:pt x="463109" y="860992"/>
                  </a:lnTo>
                  <a:lnTo>
                    <a:pt x="416671" y="845534"/>
                  </a:lnTo>
                  <a:lnTo>
                    <a:pt x="372271" y="829366"/>
                  </a:lnTo>
                  <a:lnTo>
                    <a:pt x="329985" y="812514"/>
                  </a:lnTo>
                  <a:lnTo>
                    <a:pt x="289888" y="795005"/>
                  </a:lnTo>
                  <a:lnTo>
                    <a:pt x="252053" y="776863"/>
                  </a:lnTo>
                  <a:lnTo>
                    <a:pt x="216555" y="758115"/>
                  </a:lnTo>
                  <a:lnTo>
                    <a:pt x="183469" y="738786"/>
                  </a:lnTo>
                  <a:lnTo>
                    <a:pt x="124829" y="698493"/>
                  </a:lnTo>
                  <a:lnTo>
                    <a:pt x="76731" y="656190"/>
                  </a:lnTo>
                  <a:lnTo>
                    <a:pt x="39769" y="612085"/>
                  </a:lnTo>
                  <a:lnTo>
                    <a:pt x="14540" y="566385"/>
                  </a:lnTo>
                  <a:lnTo>
                    <a:pt x="1640" y="519298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499352" y="2010537"/>
            <a:ext cx="2033270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77850" marR="5080" indent="-565785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Human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resources  security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5242369" y="5329237"/>
            <a:ext cx="2529205" cy="1053465"/>
            <a:chOff x="5242369" y="5329237"/>
            <a:chExt cx="2529205" cy="1053465"/>
          </a:xfrm>
        </p:grpSpPr>
        <p:pic>
          <p:nvPicPr>
            <p:cNvPr id="31" name="object 3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247132" y="5334000"/>
              <a:ext cx="2519171" cy="1043940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5247132" y="5334000"/>
              <a:ext cx="2519680" cy="1043940"/>
            </a:xfrm>
            <a:custGeom>
              <a:avLst/>
              <a:gdLst/>
              <a:ahLst/>
              <a:cxnLst/>
              <a:rect l="l" t="t" r="r" b="b"/>
              <a:pathLst>
                <a:path w="2519679" h="1043939">
                  <a:moveTo>
                    <a:pt x="0" y="521969"/>
                  </a:moveTo>
                  <a:lnTo>
                    <a:pt x="6925" y="466901"/>
                  </a:lnTo>
                  <a:lnTo>
                    <a:pt x="27236" y="413486"/>
                  </a:lnTo>
                  <a:lnTo>
                    <a:pt x="60237" y="362011"/>
                  </a:lnTo>
                  <a:lnTo>
                    <a:pt x="105233" y="312765"/>
                  </a:lnTo>
                  <a:lnTo>
                    <a:pt x="161526" y="266038"/>
                  </a:lnTo>
                  <a:lnTo>
                    <a:pt x="193691" y="243709"/>
                  </a:lnTo>
                  <a:lnTo>
                    <a:pt x="228421" y="222117"/>
                  </a:lnTo>
                  <a:lnTo>
                    <a:pt x="265626" y="201299"/>
                  </a:lnTo>
                  <a:lnTo>
                    <a:pt x="305221" y="181291"/>
                  </a:lnTo>
                  <a:lnTo>
                    <a:pt x="347118" y="162128"/>
                  </a:lnTo>
                  <a:lnTo>
                    <a:pt x="391230" y="143848"/>
                  </a:lnTo>
                  <a:lnTo>
                    <a:pt x="437471" y="126486"/>
                  </a:lnTo>
                  <a:lnTo>
                    <a:pt x="485753" y="110077"/>
                  </a:lnTo>
                  <a:lnTo>
                    <a:pt x="535990" y="94659"/>
                  </a:lnTo>
                  <a:lnTo>
                    <a:pt x="588093" y="80267"/>
                  </a:lnTo>
                  <a:lnTo>
                    <a:pt x="641977" y="66938"/>
                  </a:lnTo>
                  <a:lnTo>
                    <a:pt x="697554" y="54706"/>
                  </a:lnTo>
                  <a:lnTo>
                    <a:pt x="754738" y="43609"/>
                  </a:lnTo>
                  <a:lnTo>
                    <a:pt x="813440" y="33683"/>
                  </a:lnTo>
                  <a:lnTo>
                    <a:pt x="873575" y="24963"/>
                  </a:lnTo>
                  <a:lnTo>
                    <a:pt x="935055" y="17485"/>
                  </a:lnTo>
                  <a:lnTo>
                    <a:pt x="997793" y="11287"/>
                  </a:lnTo>
                  <a:lnTo>
                    <a:pt x="1061702" y="6403"/>
                  </a:lnTo>
                  <a:lnTo>
                    <a:pt x="1126695" y="2869"/>
                  </a:lnTo>
                  <a:lnTo>
                    <a:pt x="1192685" y="723"/>
                  </a:lnTo>
                  <a:lnTo>
                    <a:pt x="1259586" y="0"/>
                  </a:lnTo>
                  <a:lnTo>
                    <a:pt x="1326486" y="723"/>
                  </a:lnTo>
                  <a:lnTo>
                    <a:pt x="1392476" y="2869"/>
                  </a:lnTo>
                  <a:lnTo>
                    <a:pt x="1457469" y="6403"/>
                  </a:lnTo>
                  <a:lnTo>
                    <a:pt x="1521378" y="11287"/>
                  </a:lnTo>
                  <a:lnTo>
                    <a:pt x="1584116" y="17485"/>
                  </a:lnTo>
                  <a:lnTo>
                    <a:pt x="1645596" y="24963"/>
                  </a:lnTo>
                  <a:lnTo>
                    <a:pt x="1705731" y="33683"/>
                  </a:lnTo>
                  <a:lnTo>
                    <a:pt x="1764433" y="43609"/>
                  </a:lnTo>
                  <a:lnTo>
                    <a:pt x="1821617" y="54706"/>
                  </a:lnTo>
                  <a:lnTo>
                    <a:pt x="1877194" y="66938"/>
                  </a:lnTo>
                  <a:lnTo>
                    <a:pt x="1931078" y="80267"/>
                  </a:lnTo>
                  <a:lnTo>
                    <a:pt x="1983181" y="94659"/>
                  </a:lnTo>
                  <a:lnTo>
                    <a:pt x="2033418" y="110077"/>
                  </a:lnTo>
                  <a:lnTo>
                    <a:pt x="2081700" y="126486"/>
                  </a:lnTo>
                  <a:lnTo>
                    <a:pt x="2127941" y="143848"/>
                  </a:lnTo>
                  <a:lnTo>
                    <a:pt x="2172053" y="162128"/>
                  </a:lnTo>
                  <a:lnTo>
                    <a:pt x="2213950" y="181291"/>
                  </a:lnTo>
                  <a:lnTo>
                    <a:pt x="2253545" y="201299"/>
                  </a:lnTo>
                  <a:lnTo>
                    <a:pt x="2290750" y="222117"/>
                  </a:lnTo>
                  <a:lnTo>
                    <a:pt x="2325480" y="243709"/>
                  </a:lnTo>
                  <a:lnTo>
                    <a:pt x="2357645" y="266038"/>
                  </a:lnTo>
                  <a:lnTo>
                    <a:pt x="2413938" y="312765"/>
                  </a:lnTo>
                  <a:lnTo>
                    <a:pt x="2458934" y="362011"/>
                  </a:lnTo>
                  <a:lnTo>
                    <a:pt x="2491935" y="413486"/>
                  </a:lnTo>
                  <a:lnTo>
                    <a:pt x="2512246" y="466901"/>
                  </a:lnTo>
                  <a:lnTo>
                    <a:pt x="2519171" y="521969"/>
                  </a:lnTo>
                  <a:lnTo>
                    <a:pt x="2517426" y="549691"/>
                  </a:lnTo>
                  <a:lnTo>
                    <a:pt x="2503720" y="603967"/>
                  </a:lnTo>
                  <a:lnTo>
                    <a:pt x="2476977" y="656447"/>
                  </a:lnTo>
                  <a:lnTo>
                    <a:pt x="2437892" y="706842"/>
                  </a:lnTo>
                  <a:lnTo>
                    <a:pt x="2387160" y="754865"/>
                  </a:lnTo>
                  <a:lnTo>
                    <a:pt x="2325480" y="800225"/>
                  </a:lnTo>
                  <a:lnTo>
                    <a:pt x="2290750" y="821817"/>
                  </a:lnTo>
                  <a:lnTo>
                    <a:pt x="2253545" y="842635"/>
                  </a:lnTo>
                  <a:lnTo>
                    <a:pt x="2213950" y="862643"/>
                  </a:lnTo>
                  <a:lnTo>
                    <a:pt x="2172053" y="881806"/>
                  </a:lnTo>
                  <a:lnTo>
                    <a:pt x="2127941" y="900086"/>
                  </a:lnTo>
                  <a:lnTo>
                    <a:pt x="2081700" y="917449"/>
                  </a:lnTo>
                  <a:lnTo>
                    <a:pt x="2033418" y="933858"/>
                  </a:lnTo>
                  <a:lnTo>
                    <a:pt x="1983181" y="949276"/>
                  </a:lnTo>
                  <a:lnTo>
                    <a:pt x="1931078" y="963669"/>
                  </a:lnTo>
                  <a:lnTo>
                    <a:pt x="1877194" y="976999"/>
                  </a:lnTo>
                  <a:lnTo>
                    <a:pt x="1821617" y="989230"/>
                  </a:lnTo>
                  <a:lnTo>
                    <a:pt x="1764433" y="1000328"/>
                  </a:lnTo>
                  <a:lnTo>
                    <a:pt x="1705731" y="1010255"/>
                  </a:lnTo>
                  <a:lnTo>
                    <a:pt x="1645596" y="1018975"/>
                  </a:lnTo>
                  <a:lnTo>
                    <a:pt x="1584116" y="1026453"/>
                  </a:lnTo>
                  <a:lnTo>
                    <a:pt x="1521378" y="1032652"/>
                  </a:lnTo>
                  <a:lnTo>
                    <a:pt x="1457469" y="1037536"/>
                  </a:lnTo>
                  <a:lnTo>
                    <a:pt x="1392476" y="1041069"/>
                  </a:lnTo>
                  <a:lnTo>
                    <a:pt x="1326486" y="1043216"/>
                  </a:lnTo>
                  <a:lnTo>
                    <a:pt x="1259586" y="1043940"/>
                  </a:lnTo>
                  <a:lnTo>
                    <a:pt x="1192685" y="1043216"/>
                  </a:lnTo>
                  <a:lnTo>
                    <a:pt x="1126695" y="1041069"/>
                  </a:lnTo>
                  <a:lnTo>
                    <a:pt x="1061702" y="1037536"/>
                  </a:lnTo>
                  <a:lnTo>
                    <a:pt x="997793" y="1032652"/>
                  </a:lnTo>
                  <a:lnTo>
                    <a:pt x="935055" y="1026453"/>
                  </a:lnTo>
                  <a:lnTo>
                    <a:pt x="873575" y="1018975"/>
                  </a:lnTo>
                  <a:lnTo>
                    <a:pt x="813440" y="1010255"/>
                  </a:lnTo>
                  <a:lnTo>
                    <a:pt x="754738" y="1000328"/>
                  </a:lnTo>
                  <a:lnTo>
                    <a:pt x="697554" y="989230"/>
                  </a:lnTo>
                  <a:lnTo>
                    <a:pt x="641977" y="976999"/>
                  </a:lnTo>
                  <a:lnTo>
                    <a:pt x="588093" y="963669"/>
                  </a:lnTo>
                  <a:lnTo>
                    <a:pt x="535990" y="949276"/>
                  </a:lnTo>
                  <a:lnTo>
                    <a:pt x="485753" y="933858"/>
                  </a:lnTo>
                  <a:lnTo>
                    <a:pt x="437471" y="917449"/>
                  </a:lnTo>
                  <a:lnTo>
                    <a:pt x="391230" y="900086"/>
                  </a:lnTo>
                  <a:lnTo>
                    <a:pt x="347118" y="881806"/>
                  </a:lnTo>
                  <a:lnTo>
                    <a:pt x="305221" y="862643"/>
                  </a:lnTo>
                  <a:lnTo>
                    <a:pt x="265626" y="842635"/>
                  </a:lnTo>
                  <a:lnTo>
                    <a:pt x="228421" y="821817"/>
                  </a:lnTo>
                  <a:lnTo>
                    <a:pt x="193691" y="800225"/>
                  </a:lnTo>
                  <a:lnTo>
                    <a:pt x="161526" y="777895"/>
                  </a:lnTo>
                  <a:lnTo>
                    <a:pt x="105233" y="731168"/>
                  </a:lnTo>
                  <a:lnTo>
                    <a:pt x="60237" y="681923"/>
                  </a:lnTo>
                  <a:lnTo>
                    <a:pt x="27236" y="630450"/>
                  </a:lnTo>
                  <a:lnTo>
                    <a:pt x="6925" y="577035"/>
                  </a:lnTo>
                  <a:lnTo>
                    <a:pt x="0" y="521969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5695315" y="5379821"/>
            <a:ext cx="1624965" cy="9410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Physical and  en</a:t>
            </a:r>
            <a:r>
              <a:rPr sz="2000" spc="-10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ironmental  security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1170241" y="5402389"/>
            <a:ext cx="2710180" cy="1000125"/>
            <a:chOff x="1170241" y="5402389"/>
            <a:chExt cx="2710180" cy="1000125"/>
          </a:xfrm>
        </p:grpSpPr>
        <p:pic>
          <p:nvPicPr>
            <p:cNvPr id="35" name="object 3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75003" y="5407152"/>
              <a:ext cx="2700528" cy="990600"/>
            </a:xfrm>
            <a:prstGeom prst="rect">
              <a:avLst/>
            </a:prstGeom>
          </p:spPr>
        </p:pic>
        <p:sp>
          <p:nvSpPr>
            <p:cNvPr id="36" name="object 36"/>
            <p:cNvSpPr/>
            <p:nvPr/>
          </p:nvSpPr>
          <p:spPr>
            <a:xfrm>
              <a:off x="1175003" y="5407152"/>
              <a:ext cx="2700655" cy="990600"/>
            </a:xfrm>
            <a:custGeom>
              <a:avLst/>
              <a:gdLst/>
              <a:ahLst/>
              <a:cxnLst/>
              <a:rect l="l" t="t" r="r" b="b"/>
              <a:pathLst>
                <a:path w="2700654" h="990600">
                  <a:moveTo>
                    <a:pt x="0" y="495300"/>
                  </a:moveTo>
                  <a:lnTo>
                    <a:pt x="6558" y="446173"/>
                  </a:lnTo>
                  <a:lnTo>
                    <a:pt x="25820" y="398414"/>
                  </a:lnTo>
                  <a:lnTo>
                    <a:pt x="57167" y="352251"/>
                  </a:lnTo>
                  <a:lnTo>
                    <a:pt x="99981" y="307910"/>
                  </a:lnTo>
                  <a:lnTo>
                    <a:pt x="153642" y="265619"/>
                  </a:lnTo>
                  <a:lnTo>
                    <a:pt x="217532" y="225604"/>
                  </a:lnTo>
                  <a:lnTo>
                    <a:pt x="253119" y="206521"/>
                  </a:lnTo>
                  <a:lnTo>
                    <a:pt x="291032" y="188093"/>
                  </a:lnTo>
                  <a:lnTo>
                    <a:pt x="331192" y="170347"/>
                  </a:lnTo>
                  <a:lnTo>
                    <a:pt x="373522" y="153312"/>
                  </a:lnTo>
                  <a:lnTo>
                    <a:pt x="417946" y="137016"/>
                  </a:lnTo>
                  <a:lnTo>
                    <a:pt x="464386" y="121489"/>
                  </a:lnTo>
                  <a:lnTo>
                    <a:pt x="512763" y="106757"/>
                  </a:lnTo>
                  <a:lnTo>
                    <a:pt x="563002" y="92850"/>
                  </a:lnTo>
                  <a:lnTo>
                    <a:pt x="615025" y="79796"/>
                  </a:lnTo>
                  <a:lnTo>
                    <a:pt x="668753" y="67623"/>
                  </a:lnTo>
                  <a:lnTo>
                    <a:pt x="724111" y="56359"/>
                  </a:lnTo>
                  <a:lnTo>
                    <a:pt x="781020" y="46034"/>
                  </a:lnTo>
                  <a:lnTo>
                    <a:pt x="839404" y="36675"/>
                  </a:lnTo>
                  <a:lnTo>
                    <a:pt x="899184" y="28311"/>
                  </a:lnTo>
                  <a:lnTo>
                    <a:pt x="960284" y="20970"/>
                  </a:lnTo>
                  <a:lnTo>
                    <a:pt x="1022627" y="14681"/>
                  </a:lnTo>
                  <a:lnTo>
                    <a:pt x="1086134" y="9471"/>
                  </a:lnTo>
                  <a:lnTo>
                    <a:pt x="1150728" y="5370"/>
                  </a:lnTo>
                  <a:lnTo>
                    <a:pt x="1216333" y="2405"/>
                  </a:lnTo>
                  <a:lnTo>
                    <a:pt x="1282871" y="606"/>
                  </a:lnTo>
                  <a:lnTo>
                    <a:pt x="1350264" y="0"/>
                  </a:lnTo>
                  <a:lnTo>
                    <a:pt x="1417656" y="606"/>
                  </a:lnTo>
                  <a:lnTo>
                    <a:pt x="1484194" y="2405"/>
                  </a:lnTo>
                  <a:lnTo>
                    <a:pt x="1549799" y="5370"/>
                  </a:lnTo>
                  <a:lnTo>
                    <a:pt x="1614393" y="9471"/>
                  </a:lnTo>
                  <a:lnTo>
                    <a:pt x="1677900" y="14681"/>
                  </a:lnTo>
                  <a:lnTo>
                    <a:pt x="1740243" y="20970"/>
                  </a:lnTo>
                  <a:lnTo>
                    <a:pt x="1801343" y="28311"/>
                  </a:lnTo>
                  <a:lnTo>
                    <a:pt x="1861123" y="36675"/>
                  </a:lnTo>
                  <a:lnTo>
                    <a:pt x="1919507" y="46034"/>
                  </a:lnTo>
                  <a:lnTo>
                    <a:pt x="1976416" y="56359"/>
                  </a:lnTo>
                  <a:lnTo>
                    <a:pt x="2031774" y="67623"/>
                  </a:lnTo>
                  <a:lnTo>
                    <a:pt x="2085502" y="79796"/>
                  </a:lnTo>
                  <a:lnTo>
                    <a:pt x="2137525" y="92850"/>
                  </a:lnTo>
                  <a:lnTo>
                    <a:pt x="2187764" y="106757"/>
                  </a:lnTo>
                  <a:lnTo>
                    <a:pt x="2236141" y="121489"/>
                  </a:lnTo>
                  <a:lnTo>
                    <a:pt x="2282581" y="137016"/>
                  </a:lnTo>
                  <a:lnTo>
                    <a:pt x="2327005" y="153312"/>
                  </a:lnTo>
                  <a:lnTo>
                    <a:pt x="2369335" y="170347"/>
                  </a:lnTo>
                  <a:lnTo>
                    <a:pt x="2409495" y="188093"/>
                  </a:lnTo>
                  <a:lnTo>
                    <a:pt x="2447408" y="206521"/>
                  </a:lnTo>
                  <a:lnTo>
                    <a:pt x="2482995" y="225604"/>
                  </a:lnTo>
                  <a:lnTo>
                    <a:pt x="2516180" y="245313"/>
                  </a:lnTo>
                  <a:lnTo>
                    <a:pt x="2575033" y="286494"/>
                  </a:lnTo>
                  <a:lnTo>
                    <a:pt x="2623348" y="329838"/>
                  </a:lnTo>
                  <a:lnTo>
                    <a:pt x="2660505" y="375119"/>
                  </a:lnTo>
                  <a:lnTo>
                    <a:pt x="2685887" y="422108"/>
                  </a:lnTo>
                  <a:lnTo>
                    <a:pt x="2698875" y="470579"/>
                  </a:lnTo>
                  <a:lnTo>
                    <a:pt x="2700528" y="495300"/>
                  </a:lnTo>
                  <a:lnTo>
                    <a:pt x="2698875" y="520020"/>
                  </a:lnTo>
                  <a:lnTo>
                    <a:pt x="2685887" y="568491"/>
                  </a:lnTo>
                  <a:lnTo>
                    <a:pt x="2660505" y="615480"/>
                  </a:lnTo>
                  <a:lnTo>
                    <a:pt x="2623348" y="660761"/>
                  </a:lnTo>
                  <a:lnTo>
                    <a:pt x="2575033" y="704105"/>
                  </a:lnTo>
                  <a:lnTo>
                    <a:pt x="2516180" y="745286"/>
                  </a:lnTo>
                  <a:lnTo>
                    <a:pt x="2482995" y="764995"/>
                  </a:lnTo>
                  <a:lnTo>
                    <a:pt x="2447408" y="784078"/>
                  </a:lnTo>
                  <a:lnTo>
                    <a:pt x="2409495" y="802506"/>
                  </a:lnTo>
                  <a:lnTo>
                    <a:pt x="2369335" y="820252"/>
                  </a:lnTo>
                  <a:lnTo>
                    <a:pt x="2327005" y="837287"/>
                  </a:lnTo>
                  <a:lnTo>
                    <a:pt x="2282581" y="853583"/>
                  </a:lnTo>
                  <a:lnTo>
                    <a:pt x="2236141" y="869110"/>
                  </a:lnTo>
                  <a:lnTo>
                    <a:pt x="2187764" y="883842"/>
                  </a:lnTo>
                  <a:lnTo>
                    <a:pt x="2137525" y="897749"/>
                  </a:lnTo>
                  <a:lnTo>
                    <a:pt x="2085502" y="910803"/>
                  </a:lnTo>
                  <a:lnTo>
                    <a:pt x="2031774" y="922976"/>
                  </a:lnTo>
                  <a:lnTo>
                    <a:pt x="1976416" y="934240"/>
                  </a:lnTo>
                  <a:lnTo>
                    <a:pt x="1919507" y="944565"/>
                  </a:lnTo>
                  <a:lnTo>
                    <a:pt x="1861123" y="953924"/>
                  </a:lnTo>
                  <a:lnTo>
                    <a:pt x="1801343" y="962288"/>
                  </a:lnTo>
                  <a:lnTo>
                    <a:pt x="1740243" y="969629"/>
                  </a:lnTo>
                  <a:lnTo>
                    <a:pt x="1677900" y="975918"/>
                  </a:lnTo>
                  <a:lnTo>
                    <a:pt x="1614393" y="981128"/>
                  </a:lnTo>
                  <a:lnTo>
                    <a:pt x="1549799" y="985229"/>
                  </a:lnTo>
                  <a:lnTo>
                    <a:pt x="1484194" y="988194"/>
                  </a:lnTo>
                  <a:lnTo>
                    <a:pt x="1417656" y="989993"/>
                  </a:lnTo>
                  <a:lnTo>
                    <a:pt x="1350264" y="990600"/>
                  </a:lnTo>
                  <a:lnTo>
                    <a:pt x="1282871" y="989993"/>
                  </a:lnTo>
                  <a:lnTo>
                    <a:pt x="1216333" y="988194"/>
                  </a:lnTo>
                  <a:lnTo>
                    <a:pt x="1150728" y="985229"/>
                  </a:lnTo>
                  <a:lnTo>
                    <a:pt x="1086134" y="981128"/>
                  </a:lnTo>
                  <a:lnTo>
                    <a:pt x="1022627" y="975918"/>
                  </a:lnTo>
                  <a:lnTo>
                    <a:pt x="960284" y="969629"/>
                  </a:lnTo>
                  <a:lnTo>
                    <a:pt x="899184" y="962288"/>
                  </a:lnTo>
                  <a:lnTo>
                    <a:pt x="839404" y="953924"/>
                  </a:lnTo>
                  <a:lnTo>
                    <a:pt x="781020" y="944565"/>
                  </a:lnTo>
                  <a:lnTo>
                    <a:pt x="724111" y="934240"/>
                  </a:lnTo>
                  <a:lnTo>
                    <a:pt x="668753" y="922976"/>
                  </a:lnTo>
                  <a:lnTo>
                    <a:pt x="615025" y="910803"/>
                  </a:lnTo>
                  <a:lnTo>
                    <a:pt x="563002" y="897749"/>
                  </a:lnTo>
                  <a:lnTo>
                    <a:pt x="512763" y="883842"/>
                  </a:lnTo>
                  <a:lnTo>
                    <a:pt x="464386" y="869110"/>
                  </a:lnTo>
                  <a:lnTo>
                    <a:pt x="417946" y="853583"/>
                  </a:lnTo>
                  <a:lnTo>
                    <a:pt x="373522" y="837287"/>
                  </a:lnTo>
                  <a:lnTo>
                    <a:pt x="331192" y="820252"/>
                  </a:lnTo>
                  <a:lnTo>
                    <a:pt x="291032" y="802506"/>
                  </a:lnTo>
                  <a:lnTo>
                    <a:pt x="253119" y="784078"/>
                  </a:lnTo>
                  <a:lnTo>
                    <a:pt x="217532" y="764995"/>
                  </a:lnTo>
                  <a:lnTo>
                    <a:pt x="184347" y="745286"/>
                  </a:lnTo>
                  <a:lnTo>
                    <a:pt x="125494" y="704105"/>
                  </a:lnTo>
                  <a:lnTo>
                    <a:pt x="77179" y="660761"/>
                  </a:lnTo>
                  <a:lnTo>
                    <a:pt x="40022" y="615480"/>
                  </a:lnTo>
                  <a:lnTo>
                    <a:pt x="14640" y="568491"/>
                  </a:lnTo>
                  <a:lnTo>
                    <a:pt x="1652" y="520020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1562861" y="5578246"/>
            <a:ext cx="1924050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3240" marR="5080" indent="-511175">
              <a:lnSpc>
                <a:spcPct val="100000"/>
              </a:lnSpc>
              <a:spcBef>
                <a:spcPts val="100"/>
              </a:spcBef>
            </a:pPr>
            <a:r>
              <a:rPr sz="2000" spc="5" dirty="0">
                <a:latin typeface="Arial"/>
                <a:cs typeface="Arial"/>
              </a:rPr>
              <a:t>C</a:t>
            </a:r>
            <a:r>
              <a:rPr sz="2000" dirty="0">
                <a:latin typeface="Arial"/>
                <a:cs typeface="Arial"/>
              </a:rPr>
              <a:t>ommu</a:t>
            </a:r>
            <a:r>
              <a:rPr sz="2000" spc="5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ic</a:t>
            </a:r>
            <a:r>
              <a:rPr sz="2000" spc="5" dirty="0">
                <a:latin typeface="Arial"/>
                <a:cs typeface="Arial"/>
              </a:rPr>
              <a:t>a</a:t>
            </a:r>
            <a:r>
              <a:rPr sz="2000" dirty="0">
                <a:latin typeface="Arial"/>
                <a:cs typeface="Arial"/>
              </a:rPr>
              <a:t>tions  security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1315021" y="1002601"/>
            <a:ext cx="2529205" cy="923925"/>
            <a:chOff x="1315021" y="1002601"/>
            <a:chExt cx="2529205" cy="923925"/>
          </a:xfrm>
        </p:grpSpPr>
        <p:pic>
          <p:nvPicPr>
            <p:cNvPr id="39" name="object 3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19783" y="1007363"/>
              <a:ext cx="2519171" cy="914400"/>
            </a:xfrm>
            <a:prstGeom prst="rect">
              <a:avLst/>
            </a:prstGeom>
          </p:spPr>
        </p:pic>
        <p:sp>
          <p:nvSpPr>
            <p:cNvPr id="40" name="object 40"/>
            <p:cNvSpPr/>
            <p:nvPr/>
          </p:nvSpPr>
          <p:spPr>
            <a:xfrm>
              <a:off x="1319783" y="1007363"/>
              <a:ext cx="2519680" cy="914400"/>
            </a:xfrm>
            <a:custGeom>
              <a:avLst/>
              <a:gdLst/>
              <a:ahLst/>
              <a:cxnLst/>
              <a:rect l="l" t="t" r="r" b="b"/>
              <a:pathLst>
                <a:path w="2519679" h="914400">
                  <a:moveTo>
                    <a:pt x="0" y="457200"/>
                  </a:moveTo>
                  <a:lnTo>
                    <a:pt x="7390" y="407388"/>
                  </a:lnTo>
                  <a:lnTo>
                    <a:pt x="29049" y="359128"/>
                  </a:lnTo>
                  <a:lnTo>
                    <a:pt x="64209" y="312700"/>
                  </a:lnTo>
                  <a:lnTo>
                    <a:pt x="112101" y="268382"/>
                  </a:lnTo>
                  <a:lnTo>
                    <a:pt x="171957" y="226455"/>
                  </a:lnTo>
                  <a:lnTo>
                    <a:pt x="206132" y="206474"/>
                  </a:lnTo>
                  <a:lnTo>
                    <a:pt x="243010" y="187195"/>
                  </a:lnTo>
                  <a:lnTo>
                    <a:pt x="282496" y="168654"/>
                  </a:lnTo>
                  <a:lnTo>
                    <a:pt x="324492" y="150884"/>
                  </a:lnTo>
                  <a:lnTo>
                    <a:pt x="368903" y="133921"/>
                  </a:lnTo>
                  <a:lnTo>
                    <a:pt x="415633" y="117800"/>
                  </a:lnTo>
                  <a:lnTo>
                    <a:pt x="464586" y="102554"/>
                  </a:lnTo>
                  <a:lnTo>
                    <a:pt x="515666" y="88221"/>
                  </a:lnTo>
                  <a:lnTo>
                    <a:pt x="568777" y="74833"/>
                  </a:lnTo>
                  <a:lnTo>
                    <a:pt x="623823" y="62427"/>
                  </a:lnTo>
                  <a:lnTo>
                    <a:pt x="680709" y="51037"/>
                  </a:lnTo>
                  <a:lnTo>
                    <a:pt x="739337" y="40697"/>
                  </a:lnTo>
                  <a:lnTo>
                    <a:pt x="799612" y="31444"/>
                  </a:lnTo>
                  <a:lnTo>
                    <a:pt x="861437" y="23311"/>
                  </a:lnTo>
                  <a:lnTo>
                    <a:pt x="924718" y="16333"/>
                  </a:lnTo>
                  <a:lnTo>
                    <a:pt x="989358" y="10546"/>
                  </a:lnTo>
                  <a:lnTo>
                    <a:pt x="1055261" y="5984"/>
                  </a:lnTo>
                  <a:lnTo>
                    <a:pt x="1122330" y="2683"/>
                  </a:lnTo>
                  <a:lnTo>
                    <a:pt x="1190470" y="676"/>
                  </a:lnTo>
                  <a:lnTo>
                    <a:pt x="1259586" y="0"/>
                  </a:lnTo>
                  <a:lnTo>
                    <a:pt x="1328701" y="676"/>
                  </a:lnTo>
                  <a:lnTo>
                    <a:pt x="1396841" y="2683"/>
                  </a:lnTo>
                  <a:lnTo>
                    <a:pt x="1463910" y="5984"/>
                  </a:lnTo>
                  <a:lnTo>
                    <a:pt x="1529813" y="10546"/>
                  </a:lnTo>
                  <a:lnTo>
                    <a:pt x="1594453" y="16333"/>
                  </a:lnTo>
                  <a:lnTo>
                    <a:pt x="1657734" y="23311"/>
                  </a:lnTo>
                  <a:lnTo>
                    <a:pt x="1719559" y="31444"/>
                  </a:lnTo>
                  <a:lnTo>
                    <a:pt x="1779834" y="40697"/>
                  </a:lnTo>
                  <a:lnTo>
                    <a:pt x="1838462" y="51037"/>
                  </a:lnTo>
                  <a:lnTo>
                    <a:pt x="1895347" y="62427"/>
                  </a:lnTo>
                  <a:lnTo>
                    <a:pt x="1950394" y="74833"/>
                  </a:lnTo>
                  <a:lnTo>
                    <a:pt x="2003505" y="88221"/>
                  </a:lnTo>
                  <a:lnTo>
                    <a:pt x="2054585" y="102554"/>
                  </a:lnTo>
                  <a:lnTo>
                    <a:pt x="2103538" y="117800"/>
                  </a:lnTo>
                  <a:lnTo>
                    <a:pt x="2150268" y="133921"/>
                  </a:lnTo>
                  <a:lnTo>
                    <a:pt x="2194679" y="150884"/>
                  </a:lnTo>
                  <a:lnTo>
                    <a:pt x="2236675" y="168654"/>
                  </a:lnTo>
                  <a:lnTo>
                    <a:pt x="2276161" y="187195"/>
                  </a:lnTo>
                  <a:lnTo>
                    <a:pt x="2313039" y="206474"/>
                  </a:lnTo>
                  <a:lnTo>
                    <a:pt x="2347213" y="226455"/>
                  </a:lnTo>
                  <a:lnTo>
                    <a:pt x="2407070" y="268382"/>
                  </a:lnTo>
                  <a:lnTo>
                    <a:pt x="2454962" y="312700"/>
                  </a:lnTo>
                  <a:lnTo>
                    <a:pt x="2490122" y="359128"/>
                  </a:lnTo>
                  <a:lnTo>
                    <a:pt x="2511781" y="407388"/>
                  </a:lnTo>
                  <a:lnTo>
                    <a:pt x="2519171" y="457200"/>
                  </a:lnTo>
                  <a:lnTo>
                    <a:pt x="2517308" y="482282"/>
                  </a:lnTo>
                  <a:lnTo>
                    <a:pt x="2502687" y="531353"/>
                  </a:lnTo>
                  <a:lnTo>
                    <a:pt x="2474182" y="578731"/>
                  </a:lnTo>
                  <a:lnTo>
                    <a:pt x="2432560" y="624139"/>
                  </a:lnTo>
                  <a:lnTo>
                    <a:pt x="2378589" y="667297"/>
                  </a:lnTo>
                  <a:lnTo>
                    <a:pt x="2313039" y="707925"/>
                  </a:lnTo>
                  <a:lnTo>
                    <a:pt x="2276161" y="727204"/>
                  </a:lnTo>
                  <a:lnTo>
                    <a:pt x="2236675" y="745745"/>
                  </a:lnTo>
                  <a:lnTo>
                    <a:pt x="2194679" y="763515"/>
                  </a:lnTo>
                  <a:lnTo>
                    <a:pt x="2150268" y="780478"/>
                  </a:lnTo>
                  <a:lnTo>
                    <a:pt x="2103538" y="796599"/>
                  </a:lnTo>
                  <a:lnTo>
                    <a:pt x="2054585" y="811845"/>
                  </a:lnTo>
                  <a:lnTo>
                    <a:pt x="2003505" y="826178"/>
                  </a:lnTo>
                  <a:lnTo>
                    <a:pt x="1950394" y="839566"/>
                  </a:lnTo>
                  <a:lnTo>
                    <a:pt x="1895348" y="851972"/>
                  </a:lnTo>
                  <a:lnTo>
                    <a:pt x="1838462" y="863362"/>
                  </a:lnTo>
                  <a:lnTo>
                    <a:pt x="1779834" y="873702"/>
                  </a:lnTo>
                  <a:lnTo>
                    <a:pt x="1719559" y="882955"/>
                  </a:lnTo>
                  <a:lnTo>
                    <a:pt x="1657734" y="891088"/>
                  </a:lnTo>
                  <a:lnTo>
                    <a:pt x="1594453" y="898066"/>
                  </a:lnTo>
                  <a:lnTo>
                    <a:pt x="1529813" y="903853"/>
                  </a:lnTo>
                  <a:lnTo>
                    <a:pt x="1463910" y="908415"/>
                  </a:lnTo>
                  <a:lnTo>
                    <a:pt x="1396841" y="911716"/>
                  </a:lnTo>
                  <a:lnTo>
                    <a:pt x="1328701" y="913723"/>
                  </a:lnTo>
                  <a:lnTo>
                    <a:pt x="1259586" y="914400"/>
                  </a:lnTo>
                  <a:lnTo>
                    <a:pt x="1190470" y="913723"/>
                  </a:lnTo>
                  <a:lnTo>
                    <a:pt x="1122330" y="911716"/>
                  </a:lnTo>
                  <a:lnTo>
                    <a:pt x="1055261" y="908415"/>
                  </a:lnTo>
                  <a:lnTo>
                    <a:pt x="989358" y="903853"/>
                  </a:lnTo>
                  <a:lnTo>
                    <a:pt x="924718" y="898066"/>
                  </a:lnTo>
                  <a:lnTo>
                    <a:pt x="861437" y="891088"/>
                  </a:lnTo>
                  <a:lnTo>
                    <a:pt x="799612" y="882955"/>
                  </a:lnTo>
                  <a:lnTo>
                    <a:pt x="739337" y="873702"/>
                  </a:lnTo>
                  <a:lnTo>
                    <a:pt x="680709" y="863362"/>
                  </a:lnTo>
                  <a:lnTo>
                    <a:pt x="623824" y="851972"/>
                  </a:lnTo>
                  <a:lnTo>
                    <a:pt x="568777" y="839566"/>
                  </a:lnTo>
                  <a:lnTo>
                    <a:pt x="515666" y="826178"/>
                  </a:lnTo>
                  <a:lnTo>
                    <a:pt x="464586" y="811845"/>
                  </a:lnTo>
                  <a:lnTo>
                    <a:pt x="415633" y="796599"/>
                  </a:lnTo>
                  <a:lnTo>
                    <a:pt x="368903" y="780478"/>
                  </a:lnTo>
                  <a:lnTo>
                    <a:pt x="324492" y="763515"/>
                  </a:lnTo>
                  <a:lnTo>
                    <a:pt x="282496" y="745745"/>
                  </a:lnTo>
                  <a:lnTo>
                    <a:pt x="243010" y="727204"/>
                  </a:lnTo>
                  <a:lnTo>
                    <a:pt x="206132" y="707925"/>
                  </a:lnTo>
                  <a:lnTo>
                    <a:pt x="171958" y="687944"/>
                  </a:lnTo>
                  <a:lnTo>
                    <a:pt x="112101" y="646017"/>
                  </a:lnTo>
                  <a:lnTo>
                    <a:pt x="64209" y="601699"/>
                  </a:lnTo>
                  <a:lnTo>
                    <a:pt x="29049" y="555271"/>
                  </a:lnTo>
                  <a:lnTo>
                    <a:pt x="7390" y="507011"/>
                  </a:lnTo>
                  <a:lnTo>
                    <a:pt x="0" y="4572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1892935" y="1292732"/>
            <a:ext cx="13703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Complian</a:t>
            </a:r>
            <a:r>
              <a:rPr sz="2000" spc="5" dirty="0">
                <a:latin typeface="Arial"/>
                <a:cs typeface="Arial"/>
              </a:rPr>
              <a:t>c</a:t>
            </a:r>
            <a:r>
              <a:rPr sz="2000" dirty="0">
                <a:latin typeface="Arial"/>
                <a:cs typeface="Arial"/>
              </a:rPr>
              <a:t>e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2" name="object 42"/>
          <p:cNvGrpSpPr/>
          <p:nvPr/>
        </p:nvGrpSpPr>
        <p:grpSpPr>
          <a:xfrm>
            <a:off x="528637" y="1776793"/>
            <a:ext cx="2529205" cy="1000125"/>
            <a:chOff x="528637" y="1776793"/>
            <a:chExt cx="2529205" cy="1000125"/>
          </a:xfrm>
        </p:grpSpPr>
        <p:pic>
          <p:nvPicPr>
            <p:cNvPr id="43" name="object 4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33400" y="1781555"/>
              <a:ext cx="2519172" cy="990600"/>
            </a:xfrm>
            <a:prstGeom prst="rect">
              <a:avLst/>
            </a:prstGeom>
          </p:spPr>
        </p:pic>
        <p:sp>
          <p:nvSpPr>
            <p:cNvPr id="44" name="object 44"/>
            <p:cNvSpPr/>
            <p:nvPr/>
          </p:nvSpPr>
          <p:spPr>
            <a:xfrm>
              <a:off x="533400" y="1781555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80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8" y="392359"/>
                  </a:lnTo>
                  <a:lnTo>
                    <a:pt x="60242" y="343515"/>
                  </a:lnTo>
                  <a:lnTo>
                    <a:pt x="105240" y="296785"/>
                  </a:lnTo>
                  <a:lnTo>
                    <a:pt x="161537" y="252446"/>
                  </a:lnTo>
                  <a:lnTo>
                    <a:pt x="193704" y="231257"/>
                  </a:lnTo>
                  <a:lnTo>
                    <a:pt x="228435" y="210769"/>
                  </a:lnTo>
                  <a:lnTo>
                    <a:pt x="265642" y="191014"/>
                  </a:lnTo>
                  <a:lnTo>
                    <a:pt x="305238" y="172028"/>
                  </a:lnTo>
                  <a:lnTo>
                    <a:pt x="347136" y="153845"/>
                  </a:lnTo>
                  <a:lnTo>
                    <a:pt x="391250" y="136499"/>
                  </a:lnTo>
                  <a:lnTo>
                    <a:pt x="437492" y="120024"/>
                  </a:lnTo>
                  <a:lnTo>
                    <a:pt x="485775" y="104454"/>
                  </a:lnTo>
                  <a:lnTo>
                    <a:pt x="536012" y="89823"/>
                  </a:lnTo>
                  <a:lnTo>
                    <a:pt x="588116" y="76167"/>
                  </a:lnTo>
                  <a:lnTo>
                    <a:pt x="642000" y="63518"/>
                  </a:lnTo>
                  <a:lnTo>
                    <a:pt x="697577" y="51911"/>
                  </a:lnTo>
                  <a:lnTo>
                    <a:pt x="754759" y="41381"/>
                  </a:lnTo>
                  <a:lnTo>
                    <a:pt x="813461" y="31962"/>
                  </a:lnTo>
                  <a:lnTo>
                    <a:pt x="873594" y="23687"/>
                  </a:lnTo>
                  <a:lnTo>
                    <a:pt x="935072" y="16592"/>
                  </a:lnTo>
                  <a:lnTo>
                    <a:pt x="997807" y="10710"/>
                  </a:lnTo>
                  <a:lnTo>
                    <a:pt x="1061714" y="6075"/>
                  </a:lnTo>
                  <a:lnTo>
                    <a:pt x="1126703" y="2723"/>
                  </a:lnTo>
                  <a:lnTo>
                    <a:pt x="1192690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2" y="495300"/>
                  </a:lnTo>
                  <a:lnTo>
                    <a:pt x="2517426" y="521605"/>
                  </a:lnTo>
                  <a:lnTo>
                    <a:pt x="2503720" y="573110"/>
                  </a:lnTo>
                  <a:lnTo>
                    <a:pt x="2476977" y="622909"/>
                  </a:lnTo>
                  <a:lnTo>
                    <a:pt x="2437892" y="670730"/>
                  </a:lnTo>
                  <a:lnTo>
                    <a:pt x="2387160" y="716299"/>
                  </a:lnTo>
                  <a:lnTo>
                    <a:pt x="2325480" y="759342"/>
                  </a:lnTo>
                  <a:lnTo>
                    <a:pt x="2290750" y="779830"/>
                  </a:lnTo>
                  <a:lnTo>
                    <a:pt x="2253545" y="799585"/>
                  </a:lnTo>
                  <a:lnTo>
                    <a:pt x="2213950" y="818571"/>
                  </a:lnTo>
                  <a:lnTo>
                    <a:pt x="2172053" y="836754"/>
                  </a:lnTo>
                  <a:lnTo>
                    <a:pt x="2127941" y="854100"/>
                  </a:lnTo>
                  <a:lnTo>
                    <a:pt x="2081700" y="870575"/>
                  </a:lnTo>
                  <a:lnTo>
                    <a:pt x="2033418" y="886145"/>
                  </a:lnTo>
                  <a:lnTo>
                    <a:pt x="1983181" y="900776"/>
                  </a:lnTo>
                  <a:lnTo>
                    <a:pt x="1931078" y="914432"/>
                  </a:lnTo>
                  <a:lnTo>
                    <a:pt x="1877194" y="927081"/>
                  </a:lnTo>
                  <a:lnTo>
                    <a:pt x="1821617" y="938688"/>
                  </a:lnTo>
                  <a:lnTo>
                    <a:pt x="1764433" y="949218"/>
                  </a:lnTo>
                  <a:lnTo>
                    <a:pt x="1705731" y="958637"/>
                  </a:lnTo>
                  <a:lnTo>
                    <a:pt x="1645596" y="966912"/>
                  </a:lnTo>
                  <a:lnTo>
                    <a:pt x="1584116" y="974007"/>
                  </a:lnTo>
                  <a:lnTo>
                    <a:pt x="1521378" y="979889"/>
                  </a:lnTo>
                  <a:lnTo>
                    <a:pt x="1457469" y="984524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600"/>
                  </a:lnTo>
                  <a:lnTo>
                    <a:pt x="1192690" y="989913"/>
                  </a:lnTo>
                  <a:lnTo>
                    <a:pt x="1126703" y="987876"/>
                  </a:lnTo>
                  <a:lnTo>
                    <a:pt x="1061714" y="984524"/>
                  </a:lnTo>
                  <a:lnTo>
                    <a:pt x="997807" y="979889"/>
                  </a:lnTo>
                  <a:lnTo>
                    <a:pt x="935072" y="974007"/>
                  </a:lnTo>
                  <a:lnTo>
                    <a:pt x="873594" y="966912"/>
                  </a:lnTo>
                  <a:lnTo>
                    <a:pt x="813461" y="958637"/>
                  </a:lnTo>
                  <a:lnTo>
                    <a:pt x="754759" y="949218"/>
                  </a:lnTo>
                  <a:lnTo>
                    <a:pt x="697577" y="938688"/>
                  </a:lnTo>
                  <a:lnTo>
                    <a:pt x="642000" y="927081"/>
                  </a:lnTo>
                  <a:lnTo>
                    <a:pt x="588116" y="914432"/>
                  </a:lnTo>
                  <a:lnTo>
                    <a:pt x="536012" y="900776"/>
                  </a:lnTo>
                  <a:lnTo>
                    <a:pt x="485775" y="886145"/>
                  </a:lnTo>
                  <a:lnTo>
                    <a:pt x="437492" y="870575"/>
                  </a:lnTo>
                  <a:lnTo>
                    <a:pt x="391250" y="854100"/>
                  </a:lnTo>
                  <a:lnTo>
                    <a:pt x="347136" y="836754"/>
                  </a:lnTo>
                  <a:lnTo>
                    <a:pt x="305238" y="818571"/>
                  </a:lnTo>
                  <a:lnTo>
                    <a:pt x="265642" y="799585"/>
                  </a:lnTo>
                  <a:lnTo>
                    <a:pt x="228435" y="779830"/>
                  </a:lnTo>
                  <a:lnTo>
                    <a:pt x="193704" y="759342"/>
                  </a:lnTo>
                  <a:lnTo>
                    <a:pt x="161537" y="738153"/>
                  </a:lnTo>
                  <a:lnTo>
                    <a:pt x="105240" y="693814"/>
                  </a:lnTo>
                  <a:lnTo>
                    <a:pt x="60242" y="647084"/>
                  </a:lnTo>
                  <a:lnTo>
                    <a:pt x="27238" y="598240"/>
                  </a:lnTo>
                  <a:lnTo>
                    <a:pt x="6925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 txBox="1"/>
          <p:nvPr/>
        </p:nvSpPr>
        <p:spPr>
          <a:xfrm>
            <a:off x="1242771" y="1951736"/>
            <a:ext cx="110109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2384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Business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continui</a:t>
            </a:r>
            <a:r>
              <a:rPr sz="2000" spc="-10" dirty="0">
                <a:latin typeface="Arial"/>
                <a:cs typeface="Arial"/>
              </a:rPr>
              <a:t>t</a:t>
            </a:r>
            <a:r>
              <a:rPr sz="2000" dirty="0">
                <a:latin typeface="Arial"/>
                <a:cs typeface="Arial"/>
              </a:rPr>
              <a:t>y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46" name="object 46"/>
          <p:cNvGrpSpPr/>
          <p:nvPr/>
        </p:nvGrpSpPr>
        <p:grpSpPr>
          <a:xfrm>
            <a:off x="77533" y="2674429"/>
            <a:ext cx="2529205" cy="1000125"/>
            <a:chOff x="77533" y="2674429"/>
            <a:chExt cx="2529205" cy="1000125"/>
          </a:xfrm>
        </p:grpSpPr>
        <p:pic>
          <p:nvPicPr>
            <p:cNvPr id="47" name="object 47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2296" y="2679192"/>
              <a:ext cx="2519172" cy="990600"/>
            </a:xfrm>
            <a:prstGeom prst="rect">
              <a:avLst/>
            </a:prstGeom>
          </p:spPr>
        </p:pic>
        <p:sp>
          <p:nvSpPr>
            <p:cNvPr id="48" name="object 48"/>
            <p:cNvSpPr/>
            <p:nvPr/>
          </p:nvSpPr>
          <p:spPr>
            <a:xfrm>
              <a:off x="82296" y="2679192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80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8" y="392359"/>
                  </a:lnTo>
                  <a:lnTo>
                    <a:pt x="60242" y="343515"/>
                  </a:lnTo>
                  <a:lnTo>
                    <a:pt x="105240" y="296785"/>
                  </a:lnTo>
                  <a:lnTo>
                    <a:pt x="161537" y="252446"/>
                  </a:lnTo>
                  <a:lnTo>
                    <a:pt x="193704" y="231257"/>
                  </a:lnTo>
                  <a:lnTo>
                    <a:pt x="228435" y="210769"/>
                  </a:lnTo>
                  <a:lnTo>
                    <a:pt x="265642" y="191014"/>
                  </a:lnTo>
                  <a:lnTo>
                    <a:pt x="305238" y="172028"/>
                  </a:lnTo>
                  <a:lnTo>
                    <a:pt x="347136" y="153845"/>
                  </a:lnTo>
                  <a:lnTo>
                    <a:pt x="391250" y="136499"/>
                  </a:lnTo>
                  <a:lnTo>
                    <a:pt x="437492" y="120024"/>
                  </a:lnTo>
                  <a:lnTo>
                    <a:pt x="485775" y="104454"/>
                  </a:lnTo>
                  <a:lnTo>
                    <a:pt x="536012" y="89823"/>
                  </a:lnTo>
                  <a:lnTo>
                    <a:pt x="588116" y="76167"/>
                  </a:lnTo>
                  <a:lnTo>
                    <a:pt x="642000" y="63518"/>
                  </a:lnTo>
                  <a:lnTo>
                    <a:pt x="697577" y="51911"/>
                  </a:lnTo>
                  <a:lnTo>
                    <a:pt x="754759" y="41381"/>
                  </a:lnTo>
                  <a:lnTo>
                    <a:pt x="813461" y="31962"/>
                  </a:lnTo>
                  <a:lnTo>
                    <a:pt x="873594" y="23687"/>
                  </a:lnTo>
                  <a:lnTo>
                    <a:pt x="935072" y="16592"/>
                  </a:lnTo>
                  <a:lnTo>
                    <a:pt x="997807" y="10710"/>
                  </a:lnTo>
                  <a:lnTo>
                    <a:pt x="1061714" y="6075"/>
                  </a:lnTo>
                  <a:lnTo>
                    <a:pt x="1126703" y="2723"/>
                  </a:lnTo>
                  <a:lnTo>
                    <a:pt x="1192690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2" y="495300"/>
                  </a:lnTo>
                  <a:lnTo>
                    <a:pt x="2517426" y="521605"/>
                  </a:lnTo>
                  <a:lnTo>
                    <a:pt x="2503720" y="573110"/>
                  </a:lnTo>
                  <a:lnTo>
                    <a:pt x="2476977" y="622909"/>
                  </a:lnTo>
                  <a:lnTo>
                    <a:pt x="2437892" y="670730"/>
                  </a:lnTo>
                  <a:lnTo>
                    <a:pt x="2387160" y="716299"/>
                  </a:lnTo>
                  <a:lnTo>
                    <a:pt x="2325480" y="759342"/>
                  </a:lnTo>
                  <a:lnTo>
                    <a:pt x="2290750" y="779830"/>
                  </a:lnTo>
                  <a:lnTo>
                    <a:pt x="2253545" y="799585"/>
                  </a:lnTo>
                  <a:lnTo>
                    <a:pt x="2213950" y="818571"/>
                  </a:lnTo>
                  <a:lnTo>
                    <a:pt x="2172053" y="836754"/>
                  </a:lnTo>
                  <a:lnTo>
                    <a:pt x="2127941" y="854100"/>
                  </a:lnTo>
                  <a:lnTo>
                    <a:pt x="2081700" y="870575"/>
                  </a:lnTo>
                  <a:lnTo>
                    <a:pt x="2033418" y="886145"/>
                  </a:lnTo>
                  <a:lnTo>
                    <a:pt x="1983181" y="900776"/>
                  </a:lnTo>
                  <a:lnTo>
                    <a:pt x="1931078" y="914432"/>
                  </a:lnTo>
                  <a:lnTo>
                    <a:pt x="1877194" y="927081"/>
                  </a:lnTo>
                  <a:lnTo>
                    <a:pt x="1821617" y="938688"/>
                  </a:lnTo>
                  <a:lnTo>
                    <a:pt x="1764433" y="949218"/>
                  </a:lnTo>
                  <a:lnTo>
                    <a:pt x="1705731" y="958637"/>
                  </a:lnTo>
                  <a:lnTo>
                    <a:pt x="1645596" y="966912"/>
                  </a:lnTo>
                  <a:lnTo>
                    <a:pt x="1584116" y="974007"/>
                  </a:lnTo>
                  <a:lnTo>
                    <a:pt x="1521378" y="979889"/>
                  </a:lnTo>
                  <a:lnTo>
                    <a:pt x="1457469" y="984524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600"/>
                  </a:lnTo>
                  <a:lnTo>
                    <a:pt x="1192690" y="989913"/>
                  </a:lnTo>
                  <a:lnTo>
                    <a:pt x="1126703" y="987876"/>
                  </a:lnTo>
                  <a:lnTo>
                    <a:pt x="1061714" y="984524"/>
                  </a:lnTo>
                  <a:lnTo>
                    <a:pt x="997807" y="979889"/>
                  </a:lnTo>
                  <a:lnTo>
                    <a:pt x="935072" y="974007"/>
                  </a:lnTo>
                  <a:lnTo>
                    <a:pt x="873594" y="966912"/>
                  </a:lnTo>
                  <a:lnTo>
                    <a:pt x="813461" y="958637"/>
                  </a:lnTo>
                  <a:lnTo>
                    <a:pt x="754759" y="949218"/>
                  </a:lnTo>
                  <a:lnTo>
                    <a:pt x="697577" y="938688"/>
                  </a:lnTo>
                  <a:lnTo>
                    <a:pt x="642000" y="927081"/>
                  </a:lnTo>
                  <a:lnTo>
                    <a:pt x="588116" y="914432"/>
                  </a:lnTo>
                  <a:lnTo>
                    <a:pt x="536012" y="900776"/>
                  </a:lnTo>
                  <a:lnTo>
                    <a:pt x="485775" y="886145"/>
                  </a:lnTo>
                  <a:lnTo>
                    <a:pt x="437492" y="870575"/>
                  </a:lnTo>
                  <a:lnTo>
                    <a:pt x="391250" y="854100"/>
                  </a:lnTo>
                  <a:lnTo>
                    <a:pt x="347136" y="836754"/>
                  </a:lnTo>
                  <a:lnTo>
                    <a:pt x="305238" y="818571"/>
                  </a:lnTo>
                  <a:lnTo>
                    <a:pt x="265642" y="799585"/>
                  </a:lnTo>
                  <a:lnTo>
                    <a:pt x="228435" y="779830"/>
                  </a:lnTo>
                  <a:lnTo>
                    <a:pt x="193704" y="759342"/>
                  </a:lnTo>
                  <a:lnTo>
                    <a:pt x="161537" y="738153"/>
                  </a:lnTo>
                  <a:lnTo>
                    <a:pt x="105240" y="693814"/>
                  </a:lnTo>
                  <a:lnTo>
                    <a:pt x="60242" y="647084"/>
                  </a:lnTo>
                  <a:lnTo>
                    <a:pt x="27238" y="598240"/>
                  </a:lnTo>
                  <a:lnTo>
                    <a:pt x="6925" y="547554"/>
                  </a:lnTo>
                  <a:lnTo>
                    <a:pt x="0" y="495300"/>
                  </a:lnTo>
                  <a:close/>
                </a:path>
              </a:pathLst>
            </a:custGeom>
            <a:ln w="9143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49"/>
          <p:cNvSpPr txBox="1"/>
          <p:nvPr/>
        </p:nvSpPr>
        <p:spPr>
          <a:xfrm>
            <a:off x="585927" y="2850642"/>
            <a:ext cx="1511935" cy="6356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9718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Incident  manag</a:t>
            </a:r>
            <a:r>
              <a:rPr sz="2000" spc="5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ment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0" name="object 50"/>
          <p:cNvGrpSpPr/>
          <p:nvPr/>
        </p:nvGrpSpPr>
        <p:grpSpPr>
          <a:xfrm>
            <a:off x="30289" y="3578161"/>
            <a:ext cx="2530475" cy="1000125"/>
            <a:chOff x="30289" y="3578161"/>
            <a:chExt cx="2530475" cy="1000125"/>
          </a:xfrm>
        </p:grpSpPr>
        <p:pic>
          <p:nvPicPr>
            <p:cNvPr id="51" name="object 51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5051" y="3582923"/>
              <a:ext cx="2520696" cy="990600"/>
            </a:xfrm>
            <a:prstGeom prst="rect">
              <a:avLst/>
            </a:prstGeom>
          </p:spPr>
        </p:pic>
        <p:sp>
          <p:nvSpPr>
            <p:cNvPr id="52" name="object 52"/>
            <p:cNvSpPr/>
            <p:nvPr/>
          </p:nvSpPr>
          <p:spPr>
            <a:xfrm>
              <a:off x="35051" y="3582923"/>
              <a:ext cx="2520950" cy="990600"/>
            </a:xfrm>
            <a:custGeom>
              <a:avLst/>
              <a:gdLst/>
              <a:ahLst/>
              <a:cxnLst/>
              <a:rect l="l" t="t" r="r" b="b"/>
              <a:pathLst>
                <a:path w="2520950" h="990600">
                  <a:moveTo>
                    <a:pt x="0" y="495300"/>
                  </a:moveTo>
                  <a:lnTo>
                    <a:pt x="6929" y="443045"/>
                  </a:lnTo>
                  <a:lnTo>
                    <a:pt x="27255" y="392359"/>
                  </a:lnTo>
                  <a:lnTo>
                    <a:pt x="60279" y="343515"/>
                  </a:lnTo>
                  <a:lnTo>
                    <a:pt x="105304" y="296785"/>
                  </a:lnTo>
                  <a:lnTo>
                    <a:pt x="161635" y="252446"/>
                  </a:lnTo>
                  <a:lnTo>
                    <a:pt x="193821" y="231257"/>
                  </a:lnTo>
                  <a:lnTo>
                    <a:pt x="228573" y="210769"/>
                  </a:lnTo>
                  <a:lnTo>
                    <a:pt x="265803" y="191014"/>
                  </a:lnTo>
                  <a:lnTo>
                    <a:pt x="305423" y="172028"/>
                  </a:lnTo>
                  <a:lnTo>
                    <a:pt x="347347" y="153845"/>
                  </a:lnTo>
                  <a:lnTo>
                    <a:pt x="391487" y="136499"/>
                  </a:lnTo>
                  <a:lnTo>
                    <a:pt x="437757" y="120024"/>
                  </a:lnTo>
                  <a:lnTo>
                    <a:pt x="486070" y="104454"/>
                  </a:lnTo>
                  <a:lnTo>
                    <a:pt x="536337" y="89823"/>
                  </a:lnTo>
                  <a:lnTo>
                    <a:pt x="588472" y="76167"/>
                  </a:lnTo>
                  <a:lnTo>
                    <a:pt x="642389" y="63518"/>
                  </a:lnTo>
                  <a:lnTo>
                    <a:pt x="697999" y="51911"/>
                  </a:lnTo>
                  <a:lnTo>
                    <a:pt x="755217" y="41381"/>
                  </a:lnTo>
                  <a:lnTo>
                    <a:pt x="813954" y="31962"/>
                  </a:lnTo>
                  <a:lnTo>
                    <a:pt x="874123" y="23687"/>
                  </a:lnTo>
                  <a:lnTo>
                    <a:pt x="935638" y="16592"/>
                  </a:lnTo>
                  <a:lnTo>
                    <a:pt x="998412" y="10710"/>
                  </a:lnTo>
                  <a:lnTo>
                    <a:pt x="1062356" y="6075"/>
                  </a:lnTo>
                  <a:lnTo>
                    <a:pt x="1127385" y="2723"/>
                  </a:lnTo>
                  <a:lnTo>
                    <a:pt x="1193411" y="686"/>
                  </a:lnTo>
                  <a:lnTo>
                    <a:pt x="1260348" y="0"/>
                  </a:lnTo>
                  <a:lnTo>
                    <a:pt x="1327285" y="686"/>
                  </a:lnTo>
                  <a:lnTo>
                    <a:pt x="1393312" y="2723"/>
                  </a:lnTo>
                  <a:lnTo>
                    <a:pt x="1458342" y="6075"/>
                  </a:lnTo>
                  <a:lnTo>
                    <a:pt x="1522287" y="10710"/>
                  </a:lnTo>
                  <a:lnTo>
                    <a:pt x="1585061" y="16592"/>
                  </a:lnTo>
                  <a:lnTo>
                    <a:pt x="1646577" y="23687"/>
                  </a:lnTo>
                  <a:lnTo>
                    <a:pt x="1706747" y="31962"/>
                  </a:lnTo>
                  <a:lnTo>
                    <a:pt x="1765484" y="41381"/>
                  </a:lnTo>
                  <a:lnTo>
                    <a:pt x="1822701" y="51911"/>
                  </a:lnTo>
                  <a:lnTo>
                    <a:pt x="1878312" y="63518"/>
                  </a:lnTo>
                  <a:lnTo>
                    <a:pt x="1932228" y="76167"/>
                  </a:lnTo>
                  <a:lnTo>
                    <a:pt x="1984364" y="89823"/>
                  </a:lnTo>
                  <a:lnTo>
                    <a:pt x="2034631" y="104454"/>
                  </a:lnTo>
                  <a:lnTo>
                    <a:pt x="2082943" y="120024"/>
                  </a:lnTo>
                  <a:lnTo>
                    <a:pt x="2129212" y="136499"/>
                  </a:lnTo>
                  <a:lnTo>
                    <a:pt x="2173353" y="153845"/>
                  </a:lnTo>
                  <a:lnTo>
                    <a:pt x="2215276" y="172028"/>
                  </a:lnTo>
                  <a:lnTo>
                    <a:pt x="2254896" y="191014"/>
                  </a:lnTo>
                  <a:lnTo>
                    <a:pt x="2292125" y="210769"/>
                  </a:lnTo>
                  <a:lnTo>
                    <a:pt x="2326877" y="231257"/>
                  </a:lnTo>
                  <a:lnTo>
                    <a:pt x="2359063" y="252446"/>
                  </a:lnTo>
                  <a:lnTo>
                    <a:pt x="2415393" y="296785"/>
                  </a:lnTo>
                  <a:lnTo>
                    <a:pt x="2460418" y="343515"/>
                  </a:lnTo>
                  <a:lnTo>
                    <a:pt x="2493441" y="392359"/>
                  </a:lnTo>
                  <a:lnTo>
                    <a:pt x="2513766" y="443045"/>
                  </a:lnTo>
                  <a:lnTo>
                    <a:pt x="2520696" y="495300"/>
                  </a:lnTo>
                  <a:lnTo>
                    <a:pt x="2518949" y="521605"/>
                  </a:lnTo>
                  <a:lnTo>
                    <a:pt x="2505234" y="573110"/>
                  </a:lnTo>
                  <a:lnTo>
                    <a:pt x="2478473" y="622909"/>
                  </a:lnTo>
                  <a:lnTo>
                    <a:pt x="2439362" y="670730"/>
                  </a:lnTo>
                  <a:lnTo>
                    <a:pt x="2388597" y="716299"/>
                  </a:lnTo>
                  <a:lnTo>
                    <a:pt x="2326877" y="759342"/>
                  </a:lnTo>
                  <a:lnTo>
                    <a:pt x="2292125" y="779830"/>
                  </a:lnTo>
                  <a:lnTo>
                    <a:pt x="2254896" y="799585"/>
                  </a:lnTo>
                  <a:lnTo>
                    <a:pt x="2215276" y="818571"/>
                  </a:lnTo>
                  <a:lnTo>
                    <a:pt x="2173353" y="836754"/>
                  </a:lnTo>
                  <a:lnTo>
                    <a:pt x="2129212" y="854100"/>
                  </a:lnTo>
                  <a:lnTo>
                    <a:pt x="2082943" y="870575"/>
                  </a:lnTo>
                  <a:lnTo>
                    <a:pt x="2034631" y="886145"/>
                  </a:lnTo>
                  <a:lnTo>
                    <a:pt x="1984364" y="900776"/>
                  </a:lnTo>
                  <a:lnTo>
                    <a:pt x="1932228" y="914432"/>
                  </a:lnTo>
                  <a:lnTo>
                    <a:pt x="1878312" y="927081"/>
                  </a:lnTo>
                  <a:lnTo>
                    <a:pt x="1822701" y="938688"/>
                  </a:lnTo>
                  <a:lnTo>
                    <a:pt x="1765484" y="949218"/>
                  </a:lnTo>
                  <a:lnTo>
                    <a:pt x="1706747" y="958637"/>
                  </a:lnTo>
                  <a:lnTo>
                    <a:pt x="1646577" y="966912"/>
                  </a:lnTo>
                  <a:lnTo>
                    <a:pt x="1585061" y="974007"/>
                  </a:lnTo>
                  <a:lnTo>
                    <a:pt x="1522287" y="979889"/>
                  </a:lnTo>
                  <a:lnTo>
                    <a:pt x="1458342" y="984524"/>
                  </a:lnTo>
                  <a:lnTo>
                    <a:pt x="1393312" y="987876"/>
                  </a:lnTo>
                  <a:lnTo>
                    <a:pt x="1327285" y="989913"/>
                  </a:lnTo>
                  <a:lnTo>
                    <a:pt x="1260348" y="990600"/>
                  </a:lnTo>
                  <a:lnTo>
                    <a:pt x="1193411" y="989913"/>
                  </a:lnTo>
                  <a:lnTo>
                    <a:pt x="1127385" y="987876"/>
                  </a:lnTo>
                  <a:lnTo>
                    <a:pt x="1062356" y="984524"/>
                  </a:lnTo>
                  <a:lnTo>
                    <a:pt x="998412" y="979889"/>
                  </a:lnTo>
                  <a:lnTo>
                    <a:pt x="935638" y="974007"/>
                  </a:lnTo>
                  <a:lnTo>
                    <a:pt x="874123" y="966912"/>
                  </a:lnTo>
                  <a:lnTo>
                    <a:pt x="813954" y="958637"/>
                  </a:lnTo>
                  <a:lnTo>
                    <a:pt x="755217" y="949218"/>
                  </a:lnTo>
                  <a:lnTo>
                    <a:pt x="697999" y="938688"/>
                  </a:lnTo>
                  <a:lnTo>
                    <a:pt x="642389" y="927081"/>
                  </a:lnTo>
                  <a:lnTo>
                    <a:pt x="588472" y="914432"/>
                  </a:lnTo>
                  <a:lnTo>
                    <a:pt x="536337" y="900776"/>
                  </a:lnTo>
                  <a:lnTo>
                    <a:pt x="486070" y="886145"/>
                  </a:lnTo>
                  <a:lnTo>
                    <a:pt x="437757" y="870575"/>
                  </a:lnTo>
                  <a:lnTo>
                    <a:pt x="391487" y="854100"/>
                  </a:lnTo>
                  <a:lnTo>
                    <a:pt x="347347" y="836754"/>
                  </a:lnTo>
                  <a:lnTo>
                    <a:pt x="305423" y="818571"/>
                  </a:lnTo>
                  <a:lnTo>
                    <a:pt x="265803" y="799585"/>
                  </a:lnTo>
                  <a:lnTo>
                    <a:pt x="228573" y="779830"/>
                  </a:lnTo>
                  <a:lnTo>
                    <a:pt x="193821" y="759342"/>
                  </a:lnTo>
                  <a:lnTo>
                    <a:pt x="161635" y="738153"/>
                  </a:lnTo>
                  <a:lnTo>
                    <a:pt x="105304" y="693814"/>
                  </a:lnTo>
                  <a:lnTo>
                    <a:pt x="60279" y="647084"/>
                  </a:lnTo>
                  <a:lnTo>
                    <a:pt x="27255" y="598240"/>
                  </a:lnTo>
                  <a:lnTo>
                    <a:pt x="6929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/>
          <p:nvPr/>
        </p:nvSpPr>
        <p:spPr>
          <a:xfrm>
            <a:off x="567334" y="3753992"/>
            <a:ext cx="145542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48285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Supplier  relationships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4" name="object 54"/>
          <p:cNvGrpSpPr/>
          <p:nvPr/>
        </p:nvGrpSpPr>
        <p:grpSpPr>
          <a:xfrm>
            <a:off x="310705" y="4518469"/>
            <a:ext cx="2818765" cy="1000125"/>
            <a:chOff x="310705" y="4518469"/>
            <a:chExt cx="2818765" cy="1000125"/>
          </a:xfrm>
        </p:grpSpPr>
        <p:pic>
          <p:nvPicPr>
            <p:cNvPr id="55" name="object 55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15468" y="4523232"/>
              <a:ext cx="2808732" cy="990600"/>
            </a:xfrm>
            <a:prstGeom prst="rect">
              <a:avLst/>
            </a:prstGeom>
          </p:spPr>
        </p:pic>
        <p:sp>
          <p:nvSpPr>
            <p:cNvPr id="56" name="object 56"/>
            <p:cNvSpPr/>
            <p:nvPr/>
          </p:nvSpPr>
          <p:spPr>
            <a:xfrm>
              <a:off x="315468" y="4523232"/>
              <a:ext cx="2809240" cy="990600"/>
            </a:xfrm>
            <a:custGeom>
              <a:avLst/>
              <a:gdLst/>
              <a:ahLst/>
              <a:cxnLst/>
              <a:rect l="l" t="t" r="r" b="b"/>
              <a:pathLst>
                <a:path w="2809240" h="990600">
                  <a:moveTo>
                    <a:pt x="0" y="495300"/>
                  </a:moveTo>
                  <a:lnTo>
                    <a:pt x="6428" y="447597"/>
                  </a:lnTo>
                  <a:lnTo>
                    <a:pt x="25322" y="401178"/>
                  </a:lnTo>
                  <a:lnTo>
                    <a:pt x="56093" y="356249"/>
                  </a:lnTo>
                  <a:lnTo>
                    <a:pt x="98151" y="313019"/>
                  </a:lnTo>
                  <a:lnTo>
                    <a:pt x="150910" y="271695"/>
                  </a:lnTo>
                  <a:lnTo>
                    <a:pt x="213779" y="232484"/>
                  </a:lnTo>
                  <a:lnTo>
                    <a:pt x="248822" y="213736"/>
                  </a:lnTo>
                  <a:lnTo>
                    <a:pt x="286171" y="195594"/>
                  </a:lnTo>
                  <a:lnTo>
                    <a:pt x="325754" y="178085"/>
                  </a:lnTo>
                  <a:lnTo>
                    <a:pt x="367498" y="161233"/>
                  </a:lnTo>
                  <a:lnTo>
                    <a:pt x="411327" y="145065"/>
                  </a:lnTo>
                  <a:lnTo>
                    <a:pt x="457169" y="129607"/>
                  </a:lnTo>
                  <a:lnTo>
                    <a:pt x="504951" y="114885"/>
                  </a:lnTo>
                  <a:lnTo>
                    <a:pt x="554598" y="100925"/>
                  </a:lnTo>
                  <a:lnTo>
                    <a:pt x="606038" y="87753"/>
                  </a:lnTo>
                  <a:lnTo>
                    <a:pt x="659196" y="75394"/>
                  </a:lnTo>
                  <a:lnTo>
                    <a:pt x="713999" y="63875"/>
                  </a:lnTo>
                  <a:lnTo>
                    <a:pt x="770374" y="53222"/>
                  </a:lnTo>
                  <a:lnTo>
                    <a:pt x="828246" y="43460"/>
                  </a:lnTo>
                  <a:lnTo>
                    <a:pt x="887543" y="34615"/>
                  </a:lnTo>
                  <a:lnTo>
                    <a:pt x="948190" y="26714"/>
                  </a:lnTo>
                  <a:lnTo>
                    <a:pt x="1010115" y="19782"/>
                  </a:lnTo>
                  <a:lnTo>
                    <a:pt x="1073244" y="13845"/>
                  </a:lnTo>
                  <a:lnTo>
                    <a:pt x="1137502" y="8930"/>
                  </a:lnTo>
                  <a:lnTo>
                    <a:pt x="1202817" y="5062"/>
                  </a:lnTo>
                  <a:lnTo>
                    <a:pt x="1269115" y="2267"/>
                  </a:lnTo>
                  <a:lnTo>
                    <a:pt x="1336322" y="571"/>
                  </a:lnTo>
                  <a:lnTo>
                    <a:pt x="1404365" y="0"/>
                  </a:lnTo>
                  <a:lnTo>
                    <a:pt x="1472407" y="571"/>
                  </a:lnTo>
                  <a:lnTo>
                    <a:pt x="1539612" y="2267"/>
                  </a:lnTo>
                  <a:lnTo>
                    <a:pt x="1605908" y="5062"/>
                  </a:lnTo>
                  <a:lnTo>
                    <a:pt x="1671222" y="8930"/>
                  </a:lnTo>
                  <a:lnTo>
                    <a:pt x="1735479" y="13845"/>
                  </a:lnTo>
                  <a:lnTo>
                    <a:pt x="1798607" y="19782"/>
                  </a:lnTo>
                  <a:lnTo>
                    <a:pt x="1860531" y="26714"/>
                  </a:lnTo>
                  <a:lnTo>
                    <a:pt x="1921178" y="34615"/>
                  </a:lnTo>
                  <a:lnTo>
                    <a:pt x="1980474" y="43460"/>
                  </a:lnTo>
                  <a:lnTo>
                    <a:pt x="2038346" y="53222"/>
                  </a:lnTo>
                  <a:lnTo>
                    <a:pt x="2094721" y="63875"/>
                  </a:lnTo>
                  <a:lnTo>
                    <a:pt x="2149524" y="75394"/>
                  </a:lnTo>
                  <a:lnTo>
                    <a:pt x="2202682" y="87753"/>
                  </a:lnTo>
                  <a:lnTo>
                    <a:pt x="2254122" y="100925"/>
                  </a:lnTo>
                  <a:lnTo>
                    <a:pt x="2303769" y="114885"/>
                  </a:lnTo>
                  <a:lnTo>
                    <a:pt x="2351552" y="129607"/>
                  </a:lnTo>
                  <a:lnTo>
                    <a:pt x="2397394" y="145065"/>
                  </a:lnTo>
                  <a:lnTo>
                    <a:pt x="2441224" y="161233"/>
                  </a:lnTo>
                  <a:lnTo>
                    <a:pt x="2482968" y="178085"/>
                  </a:lnTo>
                  <a:lnTo>
                    <a:pt x="2522552" y="195594"/>
                  </a:lnTo>
                  <a:lnTo>
                    <a:pt x="2559902" y="213736"/>
                  </a:lnTo>
                  <a:lnTo>
                    <a:pt x="2594946" y="232484"/>
                  </a:lnTo>
                  <a:lnTo>
                    <a:pt x="2657817" y="271695"/>
                  </a:lnTo>
                  <a:lnTo>
                    <a:pt x="2710576" y="313019"/>
                  </a:lnTo>
                  <a:lnTo>
                    <a:pt x="2752636" y="356249"/>
                  </a:lnTo>
                  <a:lnTo>
                    <a:pt x="2783408" y="401178"/>
                  </a:lnTo>
                  <a:lnTo>
                    <a:pt x="2802303" y="447597"/>
                  </a:lnTo>
                  <a:lnTo>
                    <a:pt x="2808732" y="495300"/>
                  </a:lnTo>
                  <a:lnTo>
                    <a:pt x="2807112" y="519298"/>
                  </a:lnTo>
                  <a:lnTo>
                    <a:pt x="2794377" y="566385"/>
                  </a:lnTo>
                  <a:lnTo>
                    <a:pt x="2769470" y="612085"/>
                  </a:lnTo>
                  <a:lnTo>
                    <a:pt x="2732981" y="656190"/>
                  </a:lnTo>
                  <a:lnTo>
                    <a:pt x="2685497" y="698493"/>
                  </a:lnTo>
                  <a:lnTo>
                    <a:pt x="2627608" y="738786"/>
                  </a:lnTo>
                  <a:lnTo>
                    <a:pt x="2559902" y="776863"/>
                  </a:lnTo>
                  <a:lnTo>
                    <a:pt x="2522552" y="795005"/>
                  </a:lnTo>
                  <a:lnTo>
                    <a:pt x="2482968" y="812514"/>
                  </a:lnTo>
                  <a:lnTo>
                    <a:pt x="2441224" y="829366"/>
                  </a:lnTo>
                  <a:lnTo>
                    <a:pt x="2397394" y="845534"/>
                  </a:lnTo>
                  <a:lnTo>
                    <a:pt x="2351552" y="860992"/>
                  </a:lnTo>
                  <a:lnTo>
                    <a:pt x="2303769" y="875714"/>
                  </a:lnTo>
                  <a:lnTo>
                    <a:pt x="2254122" y="889674"/>
                  </a:lnTo>
                  <a:lnTo>
                    <a:pt x="2202682" y="902846"/>
                  </a:lnTo>
                  <a:lnTo>
                    <a:pt x="2149524" y="915205"/>
                  </a:lnTo>
                  <a:lnTo>
                    <a:pt x="2094721" y="926724"/>
                  </a:lnTo>
                  <a:lnTo>
                    <a:pt x="2038346" y="937377"/>
                  </a:lnTo>
                  <a:lnTo>
                    <a:pt x="1980474" y="947139"/>
                  </a:lnTo>
                  <a:lnTo>
                    <a:pt x="1921178" y="955984"/>
                  </a:lnTo>
                  <a:lnTo>
                    <a:pt x="1860531" y="963885"/>
                  </a:lnTo>
                  <a:lnTo>
                    <a:pt x="1798607" y="970817"/>
                  </a:lnTo>
                  <a:lnTo>
                    <a:pt x="1735479" y="976754"/>
                  </a:lnTo>
                  <a:lnTo>
                    <a:pt x="1671222" y="981669"/>
                  </a:lnTo>
                  <a:lnTo>
                    <a:pt x="1605908" y="985537"/>
                  </a:lnTo>
                  <a:lnTo>
                    <a:pt x="1539612" y="988332"/>
                  </a:lnTo>
                  <a:lnTo>
                    <a:pt x="1472407" y="990028"/>
                  </a:lnTo>
                  <a:lnTo>
                    <a:pt x="1404365" y="990600"/>
                  </a:lnTo>
                  <a:lnTo>
                    <a:pt x="1336322" y="990028"/>
                  </a:lnTo>
                  <a:lnTo>
                    <a:pt x="1269115" y="988332"/>
                  </a:lnTo>
                  <a:lnTo>
                    <a:pt x="1202817" y="985537"/>
                  </a:lnTo>
                  <a:lnTo>
                    <a:pt x="1137502" y="981669"/>
                  </a:lnTo>
                  <a:lnTo>
                    <a:pt x="1073244" y="976754"/>
                  </a:lnTo>
                  <a:lnTo>
                    <a:pt x="1010115" y="970817"/>
                  </a:lnTo>
                  <a:lnTo>
                    <a:pt x="948190" y="963885"/>
                  </a:lnTo>
                  <a:lnTo>
                    <a:pt x="887543" y="955984"/>
                  </a:lnTo>
                  <a:lnTo>
                    <a:pt x="828246" y="947139"/>
                  </a:lnTo>
                  <a:lnTo>
                    <a:pt x="770374" y="937377"/>
                  </a:lnTo>
                  <a:lnTo>
                    <a:pt x="713999" y="926724"/>
                  </a:lnTo>
                  <a:lnTo>
                    <a:pt x="659196" y="915205"/>
                  </a:lnTo>
                  <a:lnTo>
                    <a:pt x="606038" y="902846"/>
                  </a:lnTo>
                  <a:lnTo>
                    <a:pt x="554598" y="889674"/>
                  </a:lnTo>
                  <a:lnTo>
                    <a:pt x="504951" y="875714"/>
                  </a:lnTo>
                  <a:lnTo>
                    <a:pt x="457169" y="860992"/>
                  </a:lnTo>
                  <a:lnTo>
                    <a:pt x="411327" y="845534"/>
                  </a:lnTo>
                  <a:lnTo>
                    <a:pt x="367498" y="829366"/>
                  </a:lnTo>
                  <a:lnTo>
                    <a:pt x="325754" y="812514"/>
                  </a:lnTo>
                  <a:lnTo>
                    <a:pt x="286171" y="795005"/>
                  </a:lnTo>
                  <a:lnTo>
                    <a:pt x="248822" y="776863"/>
                  </a:lnTo>
                  <a:lnTo>
                    <a:pt x="213779" y="758115"/>
                  </a:lnTo>
                  <a:lnTo>
                    <a:pt x="150910" y="718904"/>
                  </a:lnTo>
                  <a:lnTo>
                    <a:pt x="98151" y="677580"/>
                  </a:lnTo>
                  <a:lnTo>
                    <a:pt x="56093" y="634350"/>
                  </a:lnTo>
                  <a:lnTo>
                    <a:pt x="25322" y="589421"/>
                  </a:lnTo>
                  <a:lnTo>
                    <a:pt x="6428" y="543002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7" name="object 57"/>
          <p:cNvSpPr txBox="1"/>
          <p:nvPr/>
        </p:nvSpPr>
        <p:spPr>
          <a:xfrm>
            <a:off x="726135" y="4694046"/>
            <a:ext cx="198755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46379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System </a:t>
            </a:r>
            <a:r>
              <a:rPr sz="2000" spc="-5" dirty="0">
                <a:latin typeface="Arial"/>
                <a:cs typeface="Arial"/>
              </a:rPr>
              <a:t>acq.,  </a:t>
            </a:r>
            <a:r>
              <a:rPr sz="2000" dirty="0">
                <a:latin typeface="Arial"/>
                <a:cs typeface="Arial"/>
              </a:rPr>
              <a:t>develop. &amp;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maint.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58" name="object 58"/>
          <p:cNvGrpSpPr/>
          <p:nvPr/>
        </p:nvGrpSpPr>
        <p:grpSpPr>
          <a:xfrm>
            <a:off x="3376993" y="728281"/>
            <a:ext cx="2530475" cy="1000125"/>
            <a:chOff x="3376993" y="728281"/>
            <a:chExt cx="2530475" cy="1000125"/>
          </a:xfrm>
        </p:grpSpPr>
        <p:pic>
          <p:nvPicPr>
            <p:cNvPr id="59" name="object 5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381755" y="733044"/>
              <a:ext cx="2520696" cy="990600"/>
            </a:xfrm>
            <a:prstGeom prst="rect">
              <a:avLst/>
            </a:prstGeom>
          </p:spPr>
        </p:pic>
        <p:sp>
          <p:nvSpPr>
            <p:cNvPr id="60" name="object 60"/>
            <p:cNvSpPr/>
            <p:nvPr/>
          </p:nvSpPr>
          <p:spPr>
            <a:xfrm>
              <a:off x="3381755" y="733044"/>
              <a:ext cx="2520950" cy="990600"/>
            </a:xfrm>
            <a:custGeom>
              <a:avLst/>
              <a:gdLst/>
              <a:ahLst/>
              <a:cxnLst/>
              <a:rect l="l" t="t" r="r" b="b"/>
              <a:pathLst>
                <a:path w="2520950" h="990600">
                  <a:moveTo>
                    <a:pt x="0" y="495300"/>
                  </a:moveTo>
                  <a:lnTo>
                    <a:pt x="6929" y="443045"/>
                  </a:lnTo>
                  <a:lnTo>
                    <a:pt x="27254" y="392359"/>
                  </a:lnTo>
                  <a:lnTo>
                    <a:pt x="60277" y="343515"/>
                  </a:lnTo>
                  <a:lnTo>
                    <a:pt x="105302" y="296785"/>
                  </a:lnTo>
                  <a:lnTo>
                    <a:pt x="161632" y="252446"/>
                  </a:lnTo>
                  <a:lnTo>
                    <a:pt x="193818" y="231257"/>
                  </a:lnTo>
                  <a:lnTo>
                    <a:pt x="228570" y="210769"/>
                  </a:lnTo>
                  <a:lnTo>
                    <a:pt x="265799" y="191014"/>
                  </a:lnTo>
                  <a:lnTo>
                    <a:pt x="305419" y="172028"/>
                  </a:lnTo>
                  <a:lnTo>
                    <a:pt x="347342" y="153845"/>
                  </a:lnTo>
                  <a:lnTo>
                    <a:pt x="391483" y="136499"/>
                  </a:lnTo>
                  <a:lnTo>
                    <a:pt x="437752" y="120024"/>
                  </a:lnTo>
                  <a:lnTo>
                    <a:pt x="486064" y="104454"/>
                  </a:lnTo>
                  <a:lnTo>
                    <a:pt x="536331" y="89823"/>
                  </a:lnTo>
                  <a:lnTo>
                    <a:pt x="588467" y="76167"/>
                  </a:lnTo>
                  <a:lnTo>
                    <a:pt x="642383" y="63518"/>
                  </a:lnTo>
                  <a:lnTo>
                    <a:pt x="697994" y="51911"/>
                  </a:lnTo>
                  <a:lnTo>
                    <a:pt x="755211" y="41381"/>
                  </a:lnTo>
                  <a:lnTo>
                    <a:pt x="813948" y="31962"/>
                  </a:lnTo>
                  <a:lnTo>
                    <a:pt x="874118" y="23687"/>
                  </a:lnTo>
                  <a:lnTo>
                    <a:pt x="935634" y="16592"/>
                  </a:lnTo>
                  <a:lnTo>
                    <a:pt x="998408" y="10710"/>
                  </a:lnTo>
                  <a:lnTo>
                    <a:pt x="1062353" y="6075"/>
                  </a:lnTo>
                  <a:lnTo>
                    <a:pt x="1127383" y="2723"/>
                  </a:lnTo>
                  <a:lnTo>
                    <a:pt x="1193410" y="686"/>
                  </a:lnTo>
                  <a:lnTo>
                    <a:pt x="1260348" y="0"/>
                  </a:lnTo>
                  <a:lnTo>
                    <a:pt x="1327285" y="686"/>
                  </a:lnTo>
                  <a:lnTo>
                    <a:pt x="1393312" y="2723"/>
                  </a:lnTo>
                  <a:lnTo>
                    <a:pt x="1458342" y="6075"/>
                  </a:lnTo>
                  <a:lnTo>
                    <a:pt x="1522287" y="10710"/>
                  </a:lnTo>
                  <a:lnTo>
                    <a:pt x="1585061" y="16592"/>
                  </a:lnTo>
                  <a:lnTo>
                    <a:pt x="1646577" y="23687"/>
                  </a:lnTo>
                  <a:lnTo>
                    <a:pt x="1706747" y="31962"/>
                  </a:lnTo>
                  <a:lnTo>
                    <a:pt x="1765484" y="41381"/>
                  </a:lnTo>
                  <a:lnTo>
                    <a:pt x="1822701" y="51911"/>
                  </a:lnTo>
                  <a:lnTo>
                    <a:pt x="1878312" y="63518"/>
                  </a:lnTo>
                  <a:lnTo>
                    <a:pt x="1932228" y="76167"/>
                  </a:lnTo>
                  <a:lnTo>
                    <a:pt x="1984364" y="89823"/>
                  </a:lnTo>
                  <a:lnTo>
                    <a:pt x="2034631" y="104454"/>
                  </a:lnTo>
                  <a:lnTo>
                    <a:pt x="2082943" y="120024"/>
                  </a:lnTo>
                  <a:lnTo>
                    <a:pt x="2129212" y="136499"/>
                  </a:lnTo>
                  <a:lnTo>
                    <a:pt x="2173353" y="153845"/>
                  </a:lnTo>
                  <a:lnTo>
                    <a:pt x="2215276" y="172028"/>
                  </a:lnTo>
                  <a:lnTo>
                    <a:pt x="2254896" y="191014"/>
                  </a:lnTo>
                  <a:lnTo>
                    <a:pt x="2292125" y="210769"/>
                  </a:lnTo>
                  <a:lnTo>
                    <a:pt x="2326877" y="231257"/>
                  </a:lnTo>
                  <a:lnTo>
                    <a:pt x="2359063" y="252446"/>
                  </a:lnTo>
                  <a:lnTo>
                    <a:pt x="2415393" y="296785"/>
                  </a:lnTo>
                  <a:lnTo>
                    <a:pt x="2460418" y="343515"/>
                  </a:lnTo>
                  <a:lnTo>
                    <a:pt x="2493441" y="392359"/>
                  </a:lnTo>
                  <a:lnTo>
                    <a:pt x="2513766" y="443045"/>
                  </a:lnTo>
                  <a:lnTo>
                    <a:pt x="2520696" y="495300"/>
                  </a:lnTo>
                  <a:lnTo>
                    <a:pt x="2518949" y="521605"/>
                  </a:lnTo>
                  <a:lnTo>
                    <a:pt x="2505234" y="573110"/>
                  </a:lnTo>
                  <a:lnTo>
                    <a:pt x="2478473" y="622909"/>
                  </a:lnTo>
                  <a:lnTo>
                    <a:pt x="2439362" y="670730"/>
                  </a:lnTo>
                  <a:lnTo>
                    <a:pt x="2388597" y="716299"/>
                  </a:lnTo>
                  <a:lnTo>
                    <a:pt x="2326877" y="759342"/>
                  </a:lnTo>
                  <a:lnTo>
                    <a:pt x="2292125" y="779830"/>
                  </a:lnTo>
                  <a:lnTo>
                    <a:pt x="2254896" y="799585"/>
                  </a:lnTo>
                  <a:lnTo>
                    <a:pt x="2215276" y="818571"/>
                  </a:lnTo>
                  <a:lnTo>
                    <a:pt x="2173353" y="836754"/>
                  </a:lnTo>
                  <a:lnTo>
                    <a:pt x="2129212" y="854100"/>
                  </a:lnTo>
                  <a:lnTo>
                    <a:pt x="2082943" y="870575"/>
                  </a:lnTo>
                  <a:lnTo>
                    <a:pt x="2034631" y="886145"/>
                  </a:lnTo>
                  <a:lnTo>
                    <a:pt x="1984364" y="900776"/>
                  </a:lnTo>
                  <a:lnTo>
                    <a:pt x="1932228" y="914432"/>
                  </a:lnTo>
                  <a:lnTo>
                    <a:pt x="1878312" y="927081"/>
                  </a:lnTo>
                  <a:lnTo>
                    <a:pt x="1822701" y="938688"/>
                  </a:lnTo>
                  <a:lnTo>
                    <a:pt x="1765484" y="949218"/>
                  </a:lnTo>
                  <a:lnTo>
                    <a:pt x="1706747" y="958637"/>
                  </a:lnTo>
                  <a:lnTo>
                    <a:pt x="1646577" y="966912"/>
                  </a:lnTo>
                  <a:lnTo>
                    <a:pt x="1585061" y="974007"/>
                  </a:lnTo>
                  <a:lnTo>
                    <a:pt x="1522287" y="979889"/>
                  </a:lnTo>
                  <a:lnTo>
                    <a:pt x="1458342" y="984524"/>
                  </a:lnTo>
                  <a:lnTo>
                    <a:pt x="1393312" y="987876"/>
                  </a:lnTo>
                  <a:lnTo>
                    <a:pt x="1327285" y="989913"/>
                  </a:lnTo>
                  <a:lnTo>
                    <a:pt x="1260348" y="990600"/>
                  </a:lnTo>
                  <a:lnTo>
                    <a:pt x="1193410" y="989913"/>
                  </a:lnTo>
                  <a:lnTo>
                    <a:pt x="1127383" y="987876"/>
                  </a:lnTo>
                  <a:lnTo>
                    <a:pt x="1062353" y="984524"/>
                  </a:lnTo>
                  <a:lnTo>
                    <a:pt x="998408" y="979889"/>
                  </a:lnTo>
                  <a:lnTo>
                    <a:pt x="935634" y="974007"/>
                  </a:lnTo>
                  <a:lnTo>
                    <a:pt x="874118" y="966912"/>
                  </a:lnTo>
                  <a:lnTo>
                    <a:pt x="813948" y="958637"/>
                  </a:lnTo>
                  <a:lnTo>
                    <a:pt x="755211" y="949218"/>
                  </a:lnTo>
                  <a:lnTo>
                    <a:pt x="697994" y="938688"/>
                  </a:lnTo>
                  <a:lnTo>
                    <a:pt x="642383" y="927081"/>
                  </a:lnTo>
                  <a:lnTo>
                    <a:pt x="588467" y="914432"/>
                  </a:lnTo>
                  <a:lnTo>
                    <a:pt x="536331" y="900776"/>
                  </a:lnTo>
                  <a:lnTo>
                    <a:pt x="486064" y="886145"/>
                  </a:lnTo>
                  <a:lnTo>
                    <a:pt x="437752" y="870575"/>
                  </a:lnTo>
                  <a:lnTo>
                    <a:pt x="391483" y="854100"/>
                  </a:lnTo>
                  <a:lnTo>
                    <a:pt x="347342" y="836754"/>
                  </a:lnTo>
                  <a:lnTo>
                    <a:pt x="305419" y="818571"/>
                  </a:lnTo>
                  <a:lnTo>
                    <a:pt x="265799" y="799585"/>
                  </a:lnTo>
                  <a:lnTo>
                    <a:pt x="228570" y="779830"/>
                  </a:lnTo>
                  <a:lnTo>
                    <a:pt x="193818" y="759342"/>
                  </a:lnTo>
                  <a:lnTo>
                    <a:pt x="161632" y="738153"/>
                  </a:lnTo>
                  <a:lnTo>
                    <a:pt x="105302" y="693814"/>
                  </a:lnTo>
                  <a:lnTo>
                    <a:pt x="60277" y="647084"/>
                  </a:lnTo>
                  <a:lnTo>
                    <a:pt x="27254" y="598240"/>
                  </a:lnTo>
                  <a:lnTo>
                    <a:pt x="6929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1" name="object 61"/>
          <p:cNvSpPr txBox="1"/>
          <p:nvPr/>
        </p:nvSpPr>
        <p:spPr>
          <a:xfrm>
            <a:off x="3993641" y="903858"/>
            <a:ext cx="129794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In</a:t>
            </a:r>
            <a:r>
              <a:rPr sz="2000" spc="-10" dirty="0">
                <a:latin typeface="Arial"/>
                <a:cs typeface="Arial"/>
              </a:rPr>
              <a:t>f</a:t>
            </a:r>
            <a:r>
              <a:rPr sz="2000" dirty="0">
                <a:latin typeface="Arial"/>
                <a:cs typeface="Arial"/>
              </a:rPr>
              <a:t>ormation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3832097" y="1208658"/>
            <a:ext cx="162115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security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policy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63" name="object 63"/>
          <p:cNvGrpSpPr/>
          <p:nvPr/>
        </p:nvGrpSpPr>
        <p:grpSpPr>
          <a:xfrm>
            <a:off x="3781044" y="2974848"/>
            <a:ext cx="1454150" cy="2030095"/>
            <a:chOff x="3781044" y="2974848"/>
            <a:chExt cx="1454150" cy="2030095"/>
          </a:xfrm>
        </p:grpSpPr>
        <p:pic>
          <p:nvPicPr>
            <p:cNvPr id="64" name="object 64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149852" y="4267200"/>
              <a:ext cx="803148" cy="737616"/>
            </a:xfrm>
            <a:prstGeom prst="rect">
              <a:avLst/>
            </a:prstGeom>
          </p:spPr>
        </p:pic>
        <p:sp>
          <p:nvSpPr>
            <p:cNvPr id="65" name="object 65"/>
            <p:cNvSpPr/>
            <p:nvPr/>
          </p:nvSpPr>
          <p:spPr>
            <a:xfrm>
              <a:off x="3795522" y="2989326"/>
              <a:ext cx="1424940" cy="1146175"/>
            </a:xfrm>
            <a:custGeom>
              <a:avLst/>
              <a:gdLst/>
              <a:ahLst/>
              <a:cxnLst/>
              <a:rect l="l" t="t" r="r" b="b"/>
              <a:pathLst>
                <a:path w="1424939" h="1146175">
                  <a:moveTo>
                    <a:pt x="712469" y="0"/>
                  </a:moveTo>
                  <a:lnTo>
                    <a:pt x="639630" y="985"/>
                  </a:lnTo>
                  <a:lnTo>
                    <a:pt x="568894" y="3878"/>
                  </a:lnTo>
                  <a:lnTo>
                    <a:pt x="500618" y="8583"/>
                  </a:lnTo>
                  <a:lnTo>
                    <a:pt x="435161" y="15003"/>
                  </a:lnTo>
                  <a:lnTo>
                    <a:pt x="372882" y="23044"/>
                  </a:lnTo>
                  <a:lnTo>
                    <a:pt x="314138" y="32608"/>
                  </a:lnTo>
                  <a:lnTo>
                    <a:pt x="259289" y="43602"/>
                  </a:lnTo>
                  <a:lnTo>
                    <a:pt x="208692" y="55927"/>
                  </a:lnTo>
                  <a:lnTo>
                    <a:pt x="162706" y="69489"/>
                  </a:lnTo>
                  <a:lnTo>
                    <a:pt x="121689" y="84193"/>
                  </a:lnTo>
                  <a:lnTo>
                    <a:pt x="85999" y="99941"/>
                  </a:lnTo>
                  <a:lnTo>
                    <a:pt x="32034" y="134190"/>
                  </a:lnTo>
                  <a:lnTo>
                    <a:pt x="3678" y="171470"/>
                  </a:lnTo>
                  <a:lnTo>
                    <a:pt x="0" y="191008"/>
                  </a:lnTo>
                  <a:lnTo>
                    <a:pt x="0" y="955040"/>
                  </a:lnTo>
                  <a:lnTo>
                    <a:pt x="14476" y="993548"/>
                  </a:lnTo>
                  <a:lnTo>
                    <a:pt x="55995" y="1029408"/>
                  </a:lnTo>
                  <a:lnTo>
                    <a:pt x="121689" y="1061854"/>
                  </a:lnTo>
                  <a:lnTo>
                    <a:pt x="162706" y="1076558"/>
                  </a:lnTo>
                  <a:lnTo>
                    <a:pt x="208692" y="1090120"/>
                  </a:lnTo>
                  <a:lnTo>
                    <a:pt x="259289" y="1102445"/>
                  </a:lnTo>
                  <a:lnTo>
                    <a:pt x="314138" y="1113439"/>
                  </a:lnTo>
                  <a:lnTo>
                    <a:pt x="372882" y="1123003"/>
                  </a:lnTo>
                  <a:lnTo>
                    <a:pt x="435161" y="1131044"/>
                  </a:lnTo>
                  <a:lnTo>
                    <a:pt x="500618" y="1137464"/>
                  </a:lnTo>
                  <a:lnTo>
                    <a:pt x="568894" y="1142169"/>
                  </a:lnTo>
                  <a:lnTo>
                    <a:pt x="639630" y="1145062"/>
                  </a:lnTo>
                  <a:lnTo>
                    <a:pt x="712469" y="1146048"/>
                  </a:lnTo>
                  <a:lnTo>
                    <a:pt x="785309" y="1145062"/>
                  </a:lnTo>
                  <a:lnTo>
                    <a:pt x="856045" y="1142169"/>
                  </a:lnTo>
                  <a:lnTo>
                    <a:pt x="924321" y="1137464"/>
                  </a:lnTo>
                  <a:lnTo>
                    <a:pt x="989778" y="1131044"/>
                  </a:lnTo>
                  <a:lnTo>
                    <a:pt x="1052057" y="1123003"/>
                  </a:lnTo>
                  <a:lnTo>
                    <a:pt x="1110801" y="1113439"/>
                  </a:lnTo>
                  <a:lnTo>
                    <a:pt x="1165650" y="1102445"/>
                  </a:lnTo>
                  <a:lnTo>
                    <a:pt x="1216247" y="1090120"/>
                  </a:lnTo>
                  <a:lnTo>
                    <a:pt x="1262233" y="1076558"/>
                  </a:lnTo>
                  <a:lnTo>
                    <a:pt x="1303250" y="1061854"/>
                  </a:lnTo>
                  <a:lnTo>
                    <a:pt x="1338940" y="1046106"/>
                  </a:lnTo>
                  <a:lnTo>
                    <a:pt x="1392905" y="1011857"/>
                  </a:lnTo>
                  <a:lnTo>
                    <a:pt x="1421261" y="974577"/>
                  </a:lnTo>
                  <a:lnTo>
                    <a:pt x="1424939" y="955040"/>
                  </a:lnTo>
                  <a:lnTo>
                    <a:pt x="1424939" y="191008"/>
                  </a:lnTo>
                  <a:lnTo>
                    <a:pt x="1410463" y="152499"/>
                  </a:lnTo>
                  <a:lnTo>
                    <a:pt x="1368944" y="116639"/>
                  </a:lnTo>
                  <a:lnTo>
                    <a:pt x="1303250" y="84193"/>
                  </a:lnTo>
                  <a:lnTo>
                    <a:pt x="1262233" y="69489"/>
                  </a:lnTo>
                  <a:lnTo>
                    <a:pt x="1216247" y="55927"/>
                  </a:lnTo>
                  <a:lnTo>
                    <a:pt x="1165650" y="43602"/>
                  </a:lnTo>
                  <a:lnTo>
                    <a:pt x="1110801" y="32608"/>
                  </a:lnTo>
                  <a:lnTo>
                    <a:pt x="1052057" y="23044"/>
                  </a:lnTo>
                  <a:lnTo>
                    <a:pt x="989778" y="15003"/>
                  </a:lnTo>
                  <a:lnTo>
                    <a:pt x="924321" y="8583"/>
                  </a:lnTo>
                  <a:lnTo>
                    <a:pt x="856045" y="3878"/>
                  </a:lnTo>
                  <a:lnTo>
                    <a:pt x="785309" y="985"/>
                  </a:lnTo>
                  <a:lnTo>
                    <a:pt x="712469" y="0"/>
                  </a:lnTo>
                  <a:close/>
                </a:path>
              </a:pathLst>
            </a:custGeom>
            <a:solidFill>
              <a:srgbClr val="0099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66"/>
            <p:cNvSpPr/>
            <p:nvPr/>
          </p:nvSpPr>
          <p:spPr>
            <a:xfrm>
              <a:off x="3795522" y="2989326"/>
              <a:ext cx="1424940" cy="1146175"/>
            </a:xfrm>
            <a:custGeom>
              <a:avLst/>
              <a:gdLst/>
              <a:ahLst/>
              <a:cxnLst/>
              <a:rect l="l" t="t" r="r" b="b"/>
              <a:pathLst>
                <a:path w="1424939" h="1146175">
                  <a:moveTo>
                    <a:pt x="1424939" y="191008"/>
                  </a:moveTo>
                  <a:lnTo>
                    <a:pt x="1410463" y="229516"/>
                  </a:lnTo>
                  <a:lnTo>
                    <a:pt x="1368944" y="265376"/>
                  </a:lnTo>
                  <a:lnTo>
                    <a:pt x="1303250" y="297822"/>
                  </a:lnTo>
                  <a:lnTo>
                    <a:pt x="1262233" y="312526"/>
                  </a:lnTo>
                  <a:lnTo>
                    <a:pt x="1216247" y="326088"/>
                  </a:lnTo>
                  <a:lnTo>
                    <a:pt x="1165650" y="338413"/>
                  </a:lnTo>
                  <a:lnTo>
                    <a:pt x="1110801" y="349407"/>
                  </a:lnTo>
                  <a:lnTo>
                    <a:pt x="1052057" y="358971"/>
                  </a:lnTo>
                  <a:lnTo>
                    <a:pt x="989778" y="367012"/>
                  </a:lnTo>
                  <a:lnTo>
                    <a:pt x="924321" y="373432"/>
                  </a:lnTo>
                  <a:lnTo>
                    <a:pt x="856045" y="378137"/>
                  </a:lnTo>
                  <a:lnTo>
                    <a:pt x="785309" y="381030"/>
                  </a:lnTo>
                  <a:lnTo>
                    <a:pt x="712469" y="382015"/>
                  </a:lnTo>
                  <a:lnTo>
                    <a:pt x="639630" y="381030"/>
                  </a:lnTo>
                  <a:lnTo>
                    <a:pt x="568894" y="378137"/>
                  </a:lnTo>
                  <a:lnTo>
                    <a:pt x="500618" y="373432"/>
                  </a:lnTo>
                  <a:lnTo>
                    <a:pt x="435161" y="367012"/>
                  </a:lnTo>
                  <a:lnTo>
                    <a:pt x="372882" y="358971"/>
                  </a:lnTo>
                  <a:lnTo>
                    <a:pt x="314138" y="349407"/>
                  </a:lnTo>
                  <a:lnTo>
                    <a:pt x="259289" y="338413"/>
                  </a:lnTo>
                  <a:lnTo>
                    <a:pt x="208692" y="326088"/>
                  </a:lnTo>
                  <a:lnTo>
                    <a:pt x="162706" y="312526"/>
                  </a:lnTo>
                  <a:lnTo>
                    <a:pt x="121689" y="297822"/>
                  </a:lnTo>
                  <a:lnTo>
                    <a:pt x="85999" y="282074"/>
                  </a:lnTo>
                  <a:lnTo>
                    <a:pt x="32034" y="247825"/>
                  </a:lnTo>
                  <a:lnTo>
                    <a:pt x="3678" y="210545"/>
                  </a:lnTo>
                  <a:lnTo>
                    <a:pt x="0" y="191008"/>
                  </a:lnTo>
                </a:path>
                <a:path w="1424939" h="1146175">
                  <a:moveTo>
                    <a:pt x="0" y="191008"/>
                  </a:moveTo>
                  <a:lnTo>
                    <a:pt x="14476" y="152499"/>
                  </a:lnTo>
                  <a:lnTo>
                    <a:pt x="55995" y="116639"/>
                  </a:lnTo>
                  <a:lnTo>
                    <a:pt x="121689" y="84193"/>
                  </a:lnTo>
                  <a:lnTo>
                    <a:pt x="162706" y="69489"/>
                  </a:lnTo>
                  <a:lnTo>
                    <a:pt x="208692" y="55927"/>
                  </a:lnTo>
                  <a:lnTo>
                    <a:pt x="259289" y="43602"/>
                  </a:lnTo>
                  <a:lnTo>
                    <a:pt x="314138" y="32608"/>
                  </a:lnTo>
                  <a:lnTo>
                    <a:pt x="372882" y="23044"/>
                  </a:lnTo>
                  <a:lnTo>
                    <a:pt x="435161" y="15003"/>
                  </a:lnTo>
                  <a:lnTo>
                    <a:pt x="500618" y="8583"/>
                  </a:lnTo>
                  <a:lnTo>
                    <a:pt x="568894" y="3878"/>
                  </a:lnTo>
                  <a:lnTo>
                    <a:pt x="639630" y="985"/>
                  </a:lnTo>
                  <a:lnTo>
                    <a:pt x="712469" y="0"/>
                  </a:lnTo>
                  <a:lnTo>
                    <a:pt x="785309" y="985"/>
                  </a:lnTo>
                  <a:lnTo>
                    <a:pt x="856045" y="3878"/>
                  </a:lnTo>
                  <a:lnTo>
                    <a:pt x="924321" y="8583"/>
                  </a:lnTo>
                  <a:lnTo>
                    <a:pt x="989778" y="15003"/>
                  </a:lnTo>
                  <a:lnTo>
                    <a:pt x="1052057" y="23044"/>
                  </a:lnTo>
                  <a:lnTo>
                    <a:pt x="1110801" y="32608"/>
                  </a:lnTo>
                  <a:lnTo>
                    <a:pt x="1165650" y="43602"/>
                  </a:lnTo>
                  <a:lnTo>
                    <a:pt x="1216247" y="55927"/>
                  </a:lnTo>
                  <a:lnTo>
                    <a:pt x="1262233" y="69489"/>
                  </a:lnTo>
                  <a:lnTo>
                    <a:pt x="1303250" y="84193"/>
                  </a:lnTo>
                  <a:lnTo>
                    <a:pt x="1338940" y="99941"/>
                  </a:lnTo>
                  <a:lnTo>
                    <a:pt x="1392905" y="134190"/>
                  </a:lnTo>
                  <a:lnTo>
                    <a:pt x="1421261" y="171470"/>
                  </a:lnTo>
                  <a:lnTo>
                    <a:pt x="1424939" y="191008"/>
                  </a:lnTo>
                  <a:lnTo>
                    <a:pt x="1424939" y="955040"/>
                  </a:lnTo>
                  <a:lnTo>
                    <a:pt x="1410463" y="993548"/>
                  </a:lnTo>
                  <a:lnTo>
                    <a:pt x="1368944" y="1029408"/>
                  </a:lnTo>
                  <a:lnTo>
                    <a:pt x="1303250" y="1061854"/>
                  </a:lnTo>
                  <a:lnTo>
                    <a:pt x="1262233" y="1076558"/>
                  </a:lnTo>
                  <a:lnTo>
                    <a:pt x="1216247" y="1090120"/>
                  </a:lnTo>
                  <a:lnTo>
                    <a:pt x="1165650" y="1102445"/>
                  </a:lnTo>
                  <a:lnTo>
                    <a:pt x="1110801" y="1113439"/>
                  </a:lnTo>
                  <a:lnTo>
                    <a:pt x="1052057" y="1123003"/>
                  </a:lnTo>
                  <a:lnTo>
                    <a:pt x="989778" y="1131044"/>
                  </a:lnTo>
                  <a:lnTo>
                    <a:pt x="924321" y="1137464"/>
                  </a:lnTo>
                  <a:lnTo>
                    <a:pt x="856045" y="1142169"/>
                  </a:lnTo>
                  <a:lnTo>
                    <a:pt x="785309" y="1145062"/>
                  </a:lnTo>
                  <a:lnTo>
                    <a:pt x="712469" y="1146048"/>
                  </a:lnTo>
                  <a:lnTo>
                    <a:pt x="639630" y="1145062"/>
                  </a:lnTo>
                  <a:lnTo>
                    <a:pt x="568894" y="1142169"/>
                  </a:lnTo>
                  <a:lnTo>
                    <a:pt x="500618" y="1137464"/>
                  </a:lnTo>
                  <a:lnTo>
                    <a:pt x="435161" y="1131044"/>
                  </a:lnTo>
                  <a:lnTo>
                    <a:pt x="372882" y="1123003"/>
                  </a:lnTo>
                  <a:lnTo>
                    <a:pt x="314138" y="1113439"/>
                  </a:lnTo>
                  <a:lnTo>
                    <a:pt x="259289" y="1102445"/>
                  </a:lnTo>
                  <a:lnTo>
                    <a:pt x="208692" y="1090120"/>
                  </a:lnTo>
                  <a:lnTo>
                    <a:pt x="162706" y="1076558"/>
                  </a:lnTo>
                  <a:lnTo>
                    <a:pt x="121689" y="1061854"/>
                  </a:lnTo>
                  <a:lnTo>
                    <a:pt x="85999" y="1046106"/>
                  </a:lnTo>
                  <a:lnTo>
                    <a:pt x="32034" y="1011857"/>
                  </a:lnTo>
                  <a:lnTo>
                    <a:pt x="3678" y="974577"/>
                  </a:lnTo>
                  <a:lnTo>
                    <a:pt x="0" y="955040"/>
                  </a:lnTo>
                  <a:lnTo>
                    <a:pt x="0" y="191008"/>
                  </a:lnTo>
                  <a:close/>
                </a:path>
              </a:pathLst>
            </a:custGeom>
            <a:ln w="28956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7" name="object 67"/>
          <p:cNvSpPr txBox="1"/>
          <p:nvPr/>
        </p:nvSpPr>
        <p:spPr>
          <a:xfrm>
            <a:off x="3987546" y="3347465"/>
            <a:ext cx="107315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683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Security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230504"/>
            <a:ext cx="6783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35500" algn="l"/>
              </a:tabLst>
            </a:pPr>
            <a:r>
              <a:rPr spc="-5" smtClean="0"/>
              <a:t>ISO/IEC</a:t>
            </a:r>
            <a:r>
              <a:rPr spc="15" smtClean="0"/>
              <a:t> </a:t>
            </a:r>
            <a:r>
              <a:rPr smtClean="0"/>
              <a:t>27001:2013-	What </a:t>
            </a:r>
            <a:r>
              <a:rPr spc="-5" smtClean="0"/>
              <a:t>is</a:t>
            </a:r>
            <a:r>
              <a:rPr spc="-75" smtClean="0"/>
              <a:t> </a:t>
            </a:r>
            <a:r>
              <a:rPr spc="-5" smtClean="0"/>
              <a:t>it?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292100" y="1197102"/>
            <a:ext cx="7863840" cy="4261488"/>
          </a:xfrm>
          <a:prstGeom prst="rect">
            <a:avLst/>
          </a:prstGeom>
        </p:spPr>
        <p:txBody>
          <a:bodyPr vert="horz" wrap="square" lIns="0" tIns="38735" rIns="0" bIns="0" rtlCol="0">
            <a:spAutoFit/>
          </a:bodyPr>
          <a:lstStyle/>
          <a:p>
            <a:pPr marL="353695" marR="5080" indent="-341630">
              <a:lnSpc>
                <a:spcPct val="92900"/>
              </a:lnSpc>
              <a:spcBef>
                <a:spcPts val="30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ISO </a:t>
            </a:r>
            <a:r>
              <a:rPr sz="2400" spc="-5" dirty="0">
                <a:latin typeface="Arial"/>
                <a:cs typeface="Arial"/>
              </a:rPr>
              <a:t>27001 specifies requirements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establishing,  implementing, maintaining and continually improving </a:t>
            </a:r>
            <a:r>
              <a:rPr sz="2400" dirty="0">
                <a:latin typeface="Arial"/>
                <a:cs typeface="Arial"/>
              </a:rPr>
              <a:t>an  </a:t>
            </a:r>
            <a:r>
              <a:rPr sz="2400" spc="-5" dirty="0">
                <a:latin typeface="Arial"/>
                <a:cs typeface="Arial"/>
              </a:rPr>
              <a:t>information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management </a:t>
            </a:r>
            <a:r>
              <a:rPr sz="2400" dirty="0">
                <a:latin typeface="Arial"/>
                <a:cs typeface="Arial"/>
              </a:rPr>
              <a:t>system (ISMS) </a:t>
            </a:r>
            <a:r>
              <a:rPr sz="2400" spc="-5" dirty="0">
                <a:latin typeface="Arial"/>
                <a:cs typeface="Arial"/>
              </a:rPr>
              <a:t>within  the context </a:t>
            </a:r>
            <a:r>
              <a:rPr sz="2400" dirty="0">
                <a:latin typeface="Arial"/>
                <a:cs typeface="Arial"/>
              </a:rPr>
              <a:t>of the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organization.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ISMS </a:t>
            </a:r>
            <a:r>
              <a:rPr sz="2400" spc="-10" dirty="0">
                <a:latin typeface="Arial"/>
                <a:cs typeface="Arial"/>
              </a:rPr>
              <a:t>is </a:t>
            </a:r>
            <a:r>
              <a:rPr sz="2400" spc="-5" dirty="0">
                <a:latin typeface="Arial"/>
                <a:cs typeface="Arial"/>
              </a:rPr>
              <a:t>a holistic approach </a:t>
            </a:r>
            <a:r>
              <a:rPr sz="2400" dirty="0">
                <a:latin typeface="Arial"/>
                <a:cs typeface="Arial"/>
              </a:rPr>
              <a:t>to IS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… </a:t>
            </a:r>
            <a:r>
              <a:rPr sz="2000" spc="-5" dirty="0">
                <a:latin typeface="Arial"/>
                <a:cs typeface="Arial"/>
              </a:rPr>
              <a:t>not an </a:t>
            </a:r>
            <a:r>
              <a:rPr sz="2000" dirty="0">
                <a:latin typeface="Arial"/>
                <a:cs typeface="Arial"/>
              </a:rPr>
              <a:t>IT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system</a:t>
            </a:r>
          </a:p>
          <a:p>
            <a:pPr marL="353695" marR="45085" indent="-341630" algn="just">
              <a:lnSpc>
                <a:spcPct val="83100"/>
              </a:lnSpc>
              <a:spcBef>
                <a:spcPts val="580"/>
              </a:spcBef>
              <a:buChar char="•"/>
              <a:tabLst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While </a:t>
            </a:r>
            <a:r>
              <a:rPr sz="2400" dirty="0">
                <a:latin typeface="Arial"/>
                <a:cs typeface="Arial"/>
              </a:rPr>
              <a:t>the ISO </a:t>
            </a:r>
            <a:r>
              <a:rPr sz="2400" spc="-5" dirty="0">
                <a:latin typeface="Arial"/>
                <a:cs typeface="Arial"/>
              </a:rPr>
              <a:t>27002 (code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practice) defines a </a:t>
            </a:r>
            <a:r>
              <a:rPr sz="2400" dirty="0">
                <a:latin typeface="Arial"/>
                <a:cs typeface="Arial"/>
              </a:rPr>
              <a:t>set of  security </a:t>
            </a:r>
            <a:r>
              <a:rPr sz="2400" spc="-5" dirty="0">
                <a:latin typeface="Arial"/>
                <a:cs typeface="Arial"/>
              </a:rPr>
              <a:t>goals and </a:t>
            </a:r>
            <a:r>
              <a:rPr sz="2400" dirty="0">
                <a:latin typeface="Arial"/>
                <a:cs typeface="Arial"/>
              </a:rPr>
              <a:t>controls, ISO </a:t>
            </a:r>
            <a:r>
              <a:rPr sz="2400" spc="-5" dirty="0">
                <a:latin typeface="Arial"/>
                <a:cs typeface="Arial"/>
              </a:rPr>
              <a:t>27001 </a:t>
            </a:r>
            <a:r>
              <a:rPr sz="2400" dirty="0">
                <a:latin typeface="Arial"/>
                <a:cs typeface="Arial"/>
              </a:rPr>
              <a:t>(ISMS) </a:t>
            </a:r>
            <a:r>
              <a:rPr sz="2400" spc="-5" dirty="0">
                <a:latin typeface="Arial"/>
                <a:cs typeface="Arial"/>
              </a:rPr>
              <a:t>defines  how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manage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implementation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security</a:t>
            </a:r>
            <a:r>
              <a:rPr sz="2400" spc="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controls.</a:t>
            </a:r>
          </a:p>
          <a:p>
            <a:pPr marL="353695" indent="-341630" algn="just">
              <a:lnSpc>
                <a:spcPct val="100000"/>
              </a:lnSpc>
              <a:spcBef>
                <a:spcPts val="110"/>
              </a:spcBef>
              <a:buChar char="•"/>
              <a:tabLst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Organizations can be certified against </a:t>
            </a:r>
            <a:r>
              <a:rPr sz="2400" dirty="0">
                <a:latin typeface="Arial"/>
                <a:cs typeface="Arial"/>
              </a:rPr>
              <a:t>ISO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27001</a:t>
            </a:r>
            <a:endParaRPr sz="2400" dirty="0">
              <a:latin typeface="Arial"/>
              <a:cs typeface="Arial"/>
            </a:endParaRPr>
          </a:p>
          <a:p>
            <a:pPr marL="755015" lvl="1" indent="-285750" algn="just">
              <a:lnSpc>
                <a:spcPct val="100000"/>
              </a:lnSpc>
              <a:spcBef>
                <a:spcPts val="100"/>
              </a:spcBef>
              <a:buChar char="–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… </a:t>
            </a:r>
            <a:r>
              <a:rPr sz="2000" spc="-5" dirty="0">
                <a:latin typeface="Arial"/>
                <a:cs typeface="Arial"/>
              </a:rPr>
              <a:t>but not against ISO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27002</a:t>
            </a:r>
          </a:p>
          <a:p>
            <a:pPr marL="353695" indent="-341630" algn="just">
              <a:lnSpc>
                <a:spcPct val="100000"/>
              </a:lnSpc>
              <a:spcBef>
                <a:spcPts val="105"/>
              </a:spcBef>
              <a:buChar char="•"/>
              <a:tabLst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ISO </a:t>
            </a:r>
            <a:r>
              <a:rPr sz="2400" spc="-5" dirty="0">
                <a:latin typeface="Arial"/>
                <a:cs typeface="Arial"/>
              </a:rPr>
              <a:t>27001 is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be used in conjunction with </a:t>
            </a:r>
            <a:r>
              <a:rPr sz="2400" dirty="0">
                <a:latin typeface="Arial"/>
                <a:cs typeface="Arial"/>
              </a:rPr>
              <a:t>ISO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27002</a:t>
            </a:r>
            <a:endParaRPr sz="24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40852" y="0"/>
            <a:ext cx="803147" cy="737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8288" y="684276"/>
            <a:ext cx="6050280" cy="565556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92476" y="3527297"/>
            <a:ext cx="135191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ISMS</a:t>
            </a:r>
            <a:r>
              <a:rPr sz="2000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Cycle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85646" y="38480"/>
            <a:ext cx="6172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IS Management System</a:t>
            </a:r>
            <a:r>
              <a:rPr spc="-100" smtClean="0"/>
              <a:t> </a:t>
            </a:r>
            <a:r>
              <a:rPr spc="-5" smtClean="0"/>
              <a:t>Cycle</a:t>
            </a:r>
            <a:endParaRPr spc="-5" dirty="0"/>
          </a:p>
        </p:txBody>
      </p:sp>
      <p:sp>
        <p:nvSpPr>
          <p:cNvPr id="5" name="object 5"/>
          <p:cNvSpPr txBox="1"/>
          <p:nvPr/>
        </p:nvSpPr>
        <p:spPr>
          <a:xfrm>
            <a:off x="5719064" y="631952"/>
            <a:ext cx="3316604" cy="216852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5080" indent="-341630" algn="just">
              <a:lnSpc>
                <a:spcPts val="2680"/>
              </a:lnSpc>
              <a:spcBef>
                <a:spcPts val="355"/>
              </a:spcBef>
              <a:buChar char="•"/>
              <a:tabLst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IS </a:t>
            </a:r>
            <a:r>
              <a:rPr sz="2400" spc="-5" dirty="0">
                <a:latin typeface="Arial"/>
                <a:cs typeface="Arial"/>
              </a:rPr>
              <a:t>management cycle  as an interpretation </a:t>
            </a:r>
            <a:r>
              <a:rPr sz="2400" dirty="0">
                <a:latin typeface="Arial"/>
                <a:cs typeface="Arial"/>
              </a:rPr>
              <a:t>of  ISMS (ISO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27001).</a:t>
            </a:r>
            <a:endParaRPr sz="2400" dirty="0">
              <a:latin typeface="Arial"/>
              <a:cs typeface="Arial"/>
            </a:endParaRPr>
          </a:p>
          <a:p>
            <a:pPr marL="353695" marR="55880" indent="-341630">
              <a:lnSpc>
                <a:spcPct val="93200"/>
              </a:lnSpc>
              <a:spcBef>
                <a:spcPts val="52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Source: NSM  (Nasjonal Sikkerhets-  myndighet).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19064" y="3657727"/>
            <a:ext cx="3347720" cy="251015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353695" marR="39370" indent="-341630">
              <a:lnSpc>
                <a:spcPct val="93100"/>
              </a:lnSpc>
              <a:spcBef>
                <a:spcPts val="2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The steps </a:t>
            </a:r>
            <a:r>
              <a:rPr sz="2400" spc="-5" dirty="0">
                <a:latin typeface="Arial"/>
                <a:cs typeface="Arial"/>
              </a:rPr>
              <a:t>in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9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cycle  can be performed in  parallel.</a:t>
            </a:r>
            <a:endParaRPr sz="2400">
              <a:latin typeface="Arial"/>
              <a:cs typeface="Arial"/>
            </a:endParaRPr>
          </a:p>
          <a:p>
            <a:pPr marL="353695" marR="5080" indent="-341630">
              <a:lnSpc>
                <a:spcPct val="9310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Good </a:t>
            </a:r>
            <a:r>
              <a:rPr sz="2400" dirty="0">
                <a:latin typeface="Arial"/>
                <a:cs typeface="Arial"/>
              </a:rPr>
              <a:t>IS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  requires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all </a:t>
            </a:r>
            <a:r>
              <a:rPr sz="2400" dirty="0">
                <a:latin typeface="Arial"/>
                <a:cs typeface="Arial"/>
              </a:rPr>
              <a:t>steps  </a:t>
            </a:r>
            <a:r>
              <a:rPr sz="2400" spc="-5" dirty="0">
                <a:latin typeface="Arial"/>
                <a:cs typeface="Arial"/>
              </a:rPr>
              <a:t>are implemented by  the organisation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25445" y="1402207"/>
            <a:ext cx="101600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Planning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22014" y="5114035"/>
            <a:ext cx="973455" cy="61468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indent="15240">
              <a:lnSpc>
                <a:spcPts val="2230"/>
              </a:lnSpc>
              <a:spcBef>
                <a:spcPts val="320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Secu</a:t>
            </a:r>
            <a:r>
              <a:rPr sz="2000" spc="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ity  Controls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9307" y="5219191"/>
            <a:ext cx="121285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000" spc="-10" dirty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aluation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6179" y="2807335"/>
            <a:ext cx="113030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Repo</a:t>
            </a:r>
            <a:r>
              <a:rPr sz="2000" spc="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ting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30648" y="2549779"/>
            <a:ext cx="1412240" cy="61468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indent="444500">
              <a:lnSpc>
                <a:spcPts val="2230"/>
              </a:lnSpc>
              <a:spcBef>
                <a:spcPts val="320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Risk  As</a:t>
            </a:r>
            <a:r>
              <a:rPr sz="2000" spc="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000" spc="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sme</a:t>
            </a:r>
            <a:r>
              <a:rPr sz="2000" spc="-1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9100" y="129666"/>
            <a:ext cx="6986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mtClean="0"/>
              <a:t>CISSP </a:t>
            </a:r>
            <a:r>
              <a:rPr spc="-5" smtClean="0"/>
              <a:t>7</a:t>
            </a:r>
            <a:r>
              <a:rPr sz="3600" spc="-7" baseline="25462" smtClean="0"/>
              <a:t>th </a:t>
            </a:r>
            <a:r>
              <a:rPr sz="3600" smtClean="0"/>
              <a:t>Ed. </a:t>
            </a:r>
            <a:r>
              <a:rPr sz="3600" spc="-10" smtClean="0"/>
              <a:t>IS </a:t>
            </a:r>
            <a:r>
              <a:rPr sz="3600" spc="-5" smtClean="0"/>
              <a:t>Program</a:t>
            </a:r>
            <a:r>
              <a:rPr sz="3600" spc="-350" smtClean="0"/>
              <a:t> </a:t>
            </a:r>
            <a:r>
              <a:rPr sz="3600" spc="-5" smtClean="0"/>
              <a:t>Phases</a:t>
            </a:r>
            <a:endParaRPr sz="36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38112" y="974725"/>
          <a:ext cx="8820150" cy="51577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56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3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4417">
                <a:tc>
                  <a:txBody>
                    <a:bodyPr/>
                    <a:lstStyle/>
                    <a:p>
                      <a:pPr marL="1549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2000" b="1" dirty="0">
                          <a:latin typeface="Arial"/>
                          <a:cs typeface="Arial"/>
                        </a:rPr>
                        <a:t>CISSP </a:t>
                      </a:r>
                      <a:r>
                        <a:rPr sz="2000" b="1" spc="10" dirty="0">
                          <a:latin typeface="Arial"/>
                          <a:cs typeface="Arial"/>
                        </a:rPr>
                        <a:t>7</a:t>
                      </a:r>
                      <a:r>
                        <a:rPr sz="1950" b="1" spc="15" baseline="25641" dirty="0">
                          <a:latin typeface="Arial"/>
                          <a:cs typeface="Arial"/>
                        </a:rPr>
                        <a:t>th </a:t>
                      </a:r>
                      <a:r>
                        <a:rPr sz="2000" b="1" dirty="0">
                          <a:latin typeface="Arial"/>
                          <a:cs typeface="Arial"/>
                        </a:rPr>
                        <a:t>Ed.</a:t>
                      </a:r>
                      <a:r>
                        <a:rPr sz="2000" b="1" spc="-2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b="1" dirty="0">
                          <a:latin typeface="Arial"/>
                          <a:cs typeface="Arial"/>
                        </a:rPr>
                        <a:t>(p.41)</a:t>
                      </a:r>
                      <a:endParaRPr sz="2000">
                        <a:latin typeface="Arial"/>
                        <a:cs typeface="Arial"/>
                      </a:endParaRPr>
                    </a:p>
                    <a:p>
                      <a:pPr marL="184150">
                        <a:lnSpc>
                          <a:spcPct val="100000"/>
                        </a:lnSpc>
                      </a:pPr>
                      <a:r>
                        <a:rPr sz="2000" b="1" dirty="0">
                          <a:latin typeface="Arial"/>
                          <a:cs typeface="Arial"/>
                        </a:rPr>
                        <a:t>IS program</a:t>
                      </a:r>
                      <a:r>
                        <a:rPr sz="2000" b="1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b="1" dirty="0">
                          <a:latin typeface="Arial"/>
                          <a:cs typeface="Arial"/>
                        </a:rPr>
                        <a:t>phases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2000" b="1" dirty="0">
                          <a:latin typeface="Arial"/>
                          <a:cs typeface="Arial"/>
                        </a:rPr>
                        <a:t>Description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39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1. Plan and</a:t>
                      </a:r>
                      <a:r>
                        <a:rPr sz="20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organise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EBDE"/>
                    </a:solidFill>
                  </a:tcPr>
                </a:tc>
                <a:tc>
                  <a:txBody>
                    <a:bodyPr/>
                    <a:lstStyle/>
                    <a:p>
                      <a:pPr marL="234950" indent="-144145">
                        <a:lnSpc>
                          <a:spcPct val="100000"/>
                        </a:lnSpc>
                        <a:spcBef>
                          <a:spcPts val="315"/>
                        </a:spcBef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Establish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mgmt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commitment and </a:t>
                      </a:r>
                      <a:r>
                        <a:rPr sz="1800" spc="-10" dirty="0">
                          <a:latin typeface="Arial"/>
                          <a:cs typeface="Arial"/>
                        </a:rPr>
                        <a:t>high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level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IS</a:t>
                      </a:r>
                      <a:r>
                        <a:rPr sz="180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policy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Define roles and</a:t>
                      </a:r>
                      <a:r>
                        <a:rPr sz="1800" spc="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committees,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20979" indent="-130175">
                        <a:lnSpc>
                          <a:spcPct val="100000"/>
                        </a:lnSpc>
                        <a:buChar char="•"/>
                        <a:tabLst>
                          <a:tab pos="22161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Assess threats, vulnerabilities and</a:t>
                      </a:r>
                      <a:r>
                        <a:rPr sz="1800" spc="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risk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Identify and </a:t>
                      </a:r>
                      <a:r>
                        <a:rPr sz="1800" spc="-10" dirty="0">
                          <a:latin typeface="Arial"/>
                          <a:cs typeface="Arial"/>
                        </a:rPr>
                        <a:t>plan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security solutions and</a:t>
                      </a:r>
                      <a:r>
                        <a:rPr sz="180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controls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EB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914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2.</a:t>
                      </a:r>
                      <a:r>
                        <a:rPr sz="2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Implement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F6EE"/>
                    </a:solidFill>
                  </a:tcPr>
                </a:tc>
                <a:tc>
                  <a:txBody>
                    <a:bodyPr/>
                    <a:lstStyle/>
                    <a:p>
                      <a:pPr marL="220979" indent="-130175">
                        <a:lnSpc>
                          <a:spcPct val="100000"/>
                        </a:lnSpc>
                        <a:spcBef>
                          <a:spcPts val="315"/>
                        </a:spcBef>
                        <a:buChar char="•"/>
                        <a:tabLst>
                          <a:tab pos="22161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Assign roles and</a:t>
                      </a:r>
                      <a:r>
                        <a:rPr sz="1800" spc="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responsibilities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Develop specific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IS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policies and</a:t>
                      </a:r>
                      <a:r>
                        <a:rPr sz="1800" spc="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procedures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Implement security solutions </a:t>
                      </a:r>
                      <a:r>
                        <a:rPr sz="1800" spc="-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1800" spc="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controls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F6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779">
                <a:tc>
                  <a:txBody>
                    <a:bodyPr/>
                    <a:lstStyle/>
                    <a:p>
                      <a:pPr marL="91440" marR="86614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3. Operate</a:t>
                      </a:r>
                      <a:r>
                        <a:rPr sz="20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and  maintain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EBDE"/>
                    </a:solidFill>
                  </a:tcPr>
                </a:tc>
                <a:tc>
                  <a:txBody>
                    <a:bodyPr/>
                    <a:lstStyle/>
                    <a:p>
                      <a:pPr marL="234950" indent="-144145">
                        <a:lnSpc>
                          <a:spcPct val="100000"/>
                        </a:lnSpc>
                        <a:spcBef>
                          <a:spcPts val="315"/>
                        </a:spcBef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Execute security operations</a:t>
                      </a:r>
                      <a:r>
                        <a:rPr sz="1800" spc="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tasks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Carry out internal and external</a:t>
                      </a:r>
                      <a:r>
                        <a:rPr sz="1800" spc="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audit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spcBef>
                          <a:spcPts val="5"/>
                        </a:spcBef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Develop monitoring </a:t>
                      </a:r>
                      <a:r>
                        <a:rPr sz="1800" spc="-10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metrics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for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security</a:t>
                      </a:r>
                      <a:r>
                        <a:rPr sz="1800" spc="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controls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EB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63">
                <a:tc>
                  <a:txBody>
                    <a:bodyPr/>
                    <a:lstStyle/>
                    <a:p>
                      <a:pPr marL="91440" marR="9359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4. Monitor</a:t>
                      </a:r>
                      <a:r>
                        <a:rPr sz="2000" spc="-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and  evaluate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F6EE"/>
                    </a:solidFill>
                  </a:tcPr>
                </a:tc>
                <a:tc>
                  <a:txBody>
                    <a:bodyPr/>
                    <a:lstStyle/>
                    <a:p>
                      <a:pPr marL="234950" indent="-144145">
                        <a:lnSpc>
                          <a:spcPct val="100000"/>
                        </a:lnSpc>
                        <a:spcBef>
                          <a:spcPts val="320"/>
                        </a:spcBef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Review audits, monitoring and</a:t>
                      </a:r>
                      <a:r>
                        <a:rPr sz="1800" spc="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metrics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20979" indent="-130175">
                        <a:lnSpc>
                          <a:spcPct val="100000"/>
                        </a:lnSpc>
                        <a:buChar char="•"/>
                        <a:tabLst>
                          <a:tab pos="22161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Assess goal</a:t>
                      </a:r>
                      <a:r>
                        <a:rPr sz="1800" spc="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accomplishment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234950" indent="-144145">
                        <a:lnSpc>
                          <a:spcPct val="100000"/>
                        </a:lnSpc>
                        <a:buChar char="•"/>
                        <a:tabLst>
                          <a:tab pos="235585" algn="l"/>
                        </a:tabLst>
                      </a:pPr>
                      <a:r>
                        <a:rPr sz="1800" spc="-5" dirty="0">
                          <a:latin typeface="Arial"/>
                          <a:cs typeface="Arial"/>
                        </a:rPr>
                        <a:t>Identify areas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for </a:t>
                      </a:r>
                      <a:r>
                        <a:rPr sz="1800" spc="-5" dirty="0">
                          <a:latin typeface="Arial"/>
                          <a:cs typeface="Arial"/>
                        </a:rPr>
                        <a:t>improvement, and integrate in phase</a:t>
                      </a:r>
                      <a:r>
                        <a:rPr sz="1800" spc="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dirty="0">
                          <a:latin typeface="Arial"/>
                          <a:cs typeface="Arial"/>
                        </a:rPr>
                        <a:t>1.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F6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16204"/>
            <a:ext cx="688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20 </a:t>
            </a:r>
            <a:r>
              <a:rPr smtClean="0"/>
              <a:t>CSC: Critical Security</a:t>
            </a:r>
            <a:r>
              <a:rPr spc="-105" smtClean="0"/>
              <a:t> </a:t>
            </a:r>
            <a:r>
              <a:rPr smtClean="0"/>
              <a:t>Controls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95199" y="647710"/>
            <a:ext cx="5527040" cy="516636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452755" indent="-440690">
              <a:lnSpc>
                <a:spcPct val="100000"/>
              </a:lnSpc>
              <a:spcBef>
                <a:spcPts val="575"/>
              </a:spcBef>
              <a:buChar char="•"/>
              <a:tabLst>
                <a:tab pos="452755" algn="l"/>
                <a:tab pos="453390" algn="l"/>
              </a:tabLst>
            </a:pPr>
            <a:r>
              <a:rPr sz="2800" spc="-5" dirty="0">
                <a:latin typeface="Arial"/>
                <a:cs typeface="Arial"/>
              </a:rPr>
              <a:t>20 </a:t>
            </a:r>
            <a:r>
              <a:rPr sz="2800" dirty="0">
                <a:latin typeface="Arial"/>
                <a:cs typeface="Arial"/>
              </a:rPr>
              <a:t>essential security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controls</a:t>
            </a:r>
            <a:endParaRPr sz="2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9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https:/</a:t>
            </a:r>
            <a:r>
              <a:rPr sz="2400" spc="-5" dirty="0">
                <a:latin typeface="Arial"/>
                <a:cs typeface="Arial"/>
                <a:hlinkClick r:id="rId2"/>
              </a:rPr>
              <a:t>/www.cisecurity.org/controls/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9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Description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each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control: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Why control is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critical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How to implement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controls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3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Specific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tasks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Procedures and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tools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2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spc="-5" dirty="0">
                <a:latin typeface="Arial"/>
                <a:cs typeface="Arial"/>
              </a:rPr>
              <a:t>Advice </a:t>
            </a:r>
            <a:r>
              <a:rPr sz="2000" dirty="0">
                <a:latin typeface="Arial"/>
                <a:cs typeface="Arial"/>
              </a:rPr>
              <a:t>on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implementation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Effectiveness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metrics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Automation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metrics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2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How to automate effectiveness</a:t>
            </a:r>
            <a:r>
              <a:rPr sz="2000" spc="-1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metrics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Effectiveness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tests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System </a:t>
            </a:r>
            <a:r>
              <a:rPr sz="2000" spc="-5" dirty="0">
                <a:latin typeface="Arial"/>
                <a:cs typeface="Arial"/>
              </a:rPr>
              <a:t>entity </a:t>
            </a:r>
            <a:r>
              <a:rPr sz="2000" dirty="0">
                <a:latin typeface="Arial"/>
                <a:cs typeface="Arial"/>
              </a:rPr>
              <a:t>relationship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diagram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32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Relevant architecture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integration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87505" y="2545766"/>
            <a:ext cx="4318394" cy="11096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72028" y="0"/>
            <a:ext cx="5876544" cy="343814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5844285" y="132080"/>
            <a:ext cx="1350645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Inventory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of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Software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27721" y="703833"/>
            <a:ext cx="94615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Secu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ity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47661" y="1008633"/>
            <a:ext cx="1904364" cy="1398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98475" marR="5080" indent="-486409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Configuration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for  Devices</a:t>
            </a:r>
            <a:endParaRPr sz="2000">
              <a:latin typeface="Arial"/>
              <a:cs typeface="Arial"/>
            </a:endParaRPr>
          </a:p>
          <a:p>
            <a:pPr marL="318770" marR="189865" indent="5715">
              <a:lnSpc>
                <a:spcPct val="100000"/>
              </a:lnSpc>
              <a:spcBef>
                <a:spcPts val="1200"/>
              </a:spcBef>
            </a:pPr>
            <a:r>
              <a:rPr sz="2000" spc="-80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ulne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ability  As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e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sme</a:t>
            </a:r>
            <a:r>
              <a:rPr sz="2000" spc="-10" dirty="0">
                <a:latin typeface="Arial"/>
                <a:cs typeface="Arial"/>
              </a:rPr>
              <a:t>n</a:t>
            </a:r>
            <a:r>
              <a:rPr sz="20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5829109" y="5786437"/>
            <a:ext cx="2710180" cy="1000125"/>
            <a:chOff x="5829109" y="5786437"/>
            <a:chExt cx="2710180" cy="1000125"/>
          </a:xfrm>
        </p:grpSpPr>
        <p:sp>
          <p:nvSpPr>
            <p:cNvPr id="9" name="object 9"/>
            <p:cNvSpPr/>
            <p:nvPr/>
          </p:nvSpPr>
          <p:spPr>
            <a:xfrm>
              <a:off x="5833871" y="5791200"/>
              <a:ext cx="2700655" cy="990600"/>
            </a:xfrm>
            <a:custGeom>
              <a:avLst/>
              <a:gdLst/>
              <a:ahLst/>
              <a:cxnLst/>
              <a:rect l="l" t="t" r="r" b="b"/>
              <a:pathLst>
                <a:path w="2700654" h="990600">
                  <a:moveTo>
                    <a:pt x="1350263" y="0"/>
                  </a:moveTo>
                  <a:lnTo>
                    <a:pt x="1282871" y="606"/>
                  </a:lnTo>
                  <a:lnTo>
                    <a:pt x="1216333" y="2405"/>
                  </a:lnTo>
                  <a:lnTo>
                    <a:pt x="1150728" y="5370"/>
                  </a:lnTo>
                  <a:lnTo>
                    <a:pt x="1086134" y="9471"/>
                  </a:lnTo>
                  <a:lnTo>
                    <a:pt x="1022627" y="14681"/>
                  </a:lnTo>
                  <a:lnTo>
                    <a:pt x="960284" y="20970"/>
                  </a:lnTo>
                  <a:lnTo>
                    <a:pt x="899184" y="28311"/>
                  </a:lnTo>
                  <a:lnTo>
                    <a:pt x="839404" y="36675"/>
                  </a:lnTo>
                  <a:lnTo>
                    <a:pt x="781020" y="46034"/>
                  </a:lnTo>
                  <a:lnTo>
                    <a:pt x="724111" y="56359"/>
                  </a:lnTo>
                  <a:lnTo>
                    <a:pt x="668753" y="67623"/>
                  </a:lnTo>
                  <a:lnTo>
                    <a:pt x="615025" y="79796"/>
                  </a:lnTo>
                  <a:lnTo>
                    <a:pt x="563002" y="92850"/>
                  </a:lnTo>
                  <a:lnTo>
                    <a:pt x="512763" y="106757"/>
                  </a:lnTo>
                  <a:lnTo>
                    <a:pt x="464386" y="121489"/>
                  </a:lnTo>
                  <a:lnTo>
                    <a:pt x="417946" y="137016"/>
                  </a:lnTo>
                  <a:lnTo>
                    <a:pt x="373522" y="153312"/>
                  </a:lnTo>
                  <a:lnTo>
                    <a:pt x="331192" y="170347"/>
                  </a:lnTo>
                  <a:lnTo>
                    <a:pt x="291032" y="188093"/>
                  </a:lnTo>
                  <a:lnTo>
                    <a:pt x="253119" y="206521"/>
                  </a:lnTo>
                  <a:lnTo>
                    <a:pt x="217532" y="225604"/>
                  </a:lnTo>
                  <a:lnTo>
                    <a:pt x="184347" y="245313"/>
                  </a:lnTo>
                  <a:lnTo>
                    <a:pt x="125494" y="286494"/>
                  </a:lnTo>
                  <a:lnTo>
                    <a:pt x="77179" y="329838"/>
                  </a:lnTo>
                  <a:lnTo>
                    <a:pt x="40022" y="375119"/>
                  </a:lnTo>
                  <a:lnTo>
                    <a:pt x="14640" y="422108"/>
                  </a:lnTo>
                  <a:lnTo>
                    <a:pt x="1652" y="470579"/>
                  </a:lnTo>
                  <a:lnTo>
                    <a:pt x="0" y="495300"/>
                  </a:lnTo>
                  <a:lnTo>
                    <a:pt x="1652" y="520020"/>
                  </a:lnTo>
                  <a:lnTo>
                    <a:pt x="14640" y="568491"/>
                  </a:lnTo>
                  <a:lnTo>
                    <a:pt x="40022" y="615480"/>
                  </a:lnTo>
                  <a:lnTo>
                    <a:pt x="77179" y="660760"/>
                  </a:lnTo>
                  <a:lnTo>
                    <a:pt x="125494" y="704105"/>
                  </a:lnTo>
                  <a:lnTo>
                    <a:pt x="184347" y="745286"/>
                  </a:lnTo>
                  <a:lnTo>
                    <a:pt x="217532" y="764995"/>
                  </a:lnTo>
                  <a:lnTo>
                    <a:pt x="253119" y="784077"/>
                  </a:lnTo>
                  <a:lnTo>
                    <a:pt x="291032" y="802506"/>
                  </a:lnTo>
                  <a:lnTo>
                    <a:pt x="331192" y="820252"/>
                  </a:lnTo>
                  <a:lnTo>
                    <a:pt x="373522" y="837286"/>
                  </a:lnTo>
                  <a:lnTo>
                    <a:pt x="417946" y="853582"/>
                  </a:lnTo>
                  <a:lnTo>
                    <a:pt x="464386" y="869110"/>
                  </a:lnTo>
                  <a:lnTo>
                    <a:pt x="512763" y="883841"/>
                  </a:lnTo>
                  <a:lnTo>
                    <a:pt x="563002" y="897748"/>
                  </a:lnTo>
                  <a:lnTo>
                    <a:pt x="615025" y="910802"/>
                  </a:lnTo>
                  <a:lnTo>
                    <a:pt x="668753" y="922975"/>
                  </a:lnTo>
                  <a:lnTo>
                    <a:pt x="724111" y="934239"/>
                  </a:lnTo>
                  <a:lnTo>
                    <a:pt x="781020" y="944564"/>
                  </a:lnTo>
                  <a:lnTo>
                    <a:pt x="839404" y="953923"/>
                  </a:lnTo>
                  <a:lnTo>
                    <a:pt x="899184" y="962287"/>
                  </a:lnTo>
                  <a:lnTo>
                    <a:pt x="960284" y="969628"/>
                  </a:lnTo>
                  <a:lnTo>
                    <a:pt x="1022627" y="975917"/>
                  </a:lnTo>
                  <a:lnTo>
                    <a:pt x="1086134" y="981127"/>
                  </a:lnTo>
                  <a:lnTo>
                    <a:pt x="1150728" y="985228"/>
                  </a:lnTo>
                  <a:lnTo>
                    <a:pt x="1216333" y="988193"/>
                  </a:lnTo>
                  <a:lnTo>
                    <a:pt x="1282871" y="989992"/>
                  </a:lnTo>
                  <a:lnTo>
                    <a:pt x="1350263" y="990598"/>
                  </a:lnTo>
                  <a:lnTo>
                    <a:pt x="1417656" y="989992"/>
                  </a:lnTo>
                  <a:lnTo>
                    <a:pt x="1484194" y="988193"/>
                  </a:lnTo>
                  <a:lnTo>
                    <a:pt x="1549799" y="985228"/>
                  </a:lnTo>
                  <a:lnTo>
                    <a:pt x="1614393" y="981127"/>
                  </a:lnTo>
                  <a:lnTo>
                    <a:pt x="1677900" y="975917"/>
                  </a:lnTo>
                  <a:lnTo>
                    <a:pt x="1740243" y="969628"/>
                  </a:lnTo>
                  <a:lnTo>
                    <a:pt x="1801343" y="962287"/>
                  </a:lnTo>
                  <a:lnTo>
                    <a:pt x="1861123" y="953923"/>
                  </a:lnTo>
                  <a:lnTo>
                    <a:pt x="1919507" y="944564"/>
                  </a:lnTo>
                  <a:lnTo>
                    <a:pt x="1976416" y="934239"/>
                  </a:lnTo>
                  <a:lnTo>
                    <a:pt x="2031774" y="922975"/>
                  </a:lnTo>
                  <a:lnTo>
                    <a:pt x="2085502" y="910802"/>
                  </a:lnTo>
                  <a:lnTo>
                    <a:pt x="2137525" y="897748"/>
                  </a:lnTo>
                  <a:lnTo>
                    <a:pt x="2187764" y="883841"/>
                  </a:lnTo>
                  <a:lnTo>
                    <a:pt x="2236141" y="869110"/>
                  </a:lnTo>
                  <a:lnTo>
                    <a:pt x="2282581" y="853582"/>
                  </a:lnTo>
                  <a:lnTo>
                    <a:pt x="2327005" y="837286"/>
                  </a:lnTo>
                  <a:lnTo>
                    <a:pt x="2369335" y="820252"/>
                  </a:lnTo>
                  <a:lnTo>
                    <a:pt x="2409495" y="802506"/>
                  </a:lnTo>
                  <a:lnTo>
                    <a:pt x="2447408" y="784077"/>
                  </a:lnTo>
                  <a:lnTo>
                    <a:pt x="2482995" y="764995"/>
                  </a:lnTo>
                  <a:lnTo>
                    <a:pt x="2516180" y="745286"/>
                  </a:lnTo>
                  <a:lnTo>
                    <a:pt x="2575033" y="704105"/>
                  </a:lnTo>
                  <a:lnTo>
                    <a:pt x="2623348" y="660760"/>
                  </a:lnTo>
                  <a:lnTo>
                    <a:pt x="2660505" y="615480"/>
                  </a:lnTo>
                  <a:lnTo>
                    <a:pt x="2685887" y="568491"/>
                  </a:lnTo>
                  <a:lnTo>
                    <a:pt x="2698875" y="520020"/>
                  </a:lnTo>
                  <a:lnTo>
                    <a:pt x="2700528" y="495300"/>
                  </a:lnTo>
                  <a:lnTo>
                    <a:pt x="2698875" y="470579"/>
                  </a:lnTo>
                  <a:lnTo>
                    <a:pt x="2685887" y="422108"/>
                  </a:lnTo>
                  <a:lnTo>
                    <a:pt x="2660505" y="375119"/>
                  </a:lnTo>
                  <a:lnTo>
                    <a:pt x="2623348" y="329838"/>
                  </a:lnTo>
                  <a:lnTo>
                    <a:pt x="2575033" y="286494"/>
                  </a:lnTo>
                  <a:lnTo>
                    <a:pt x="2516180" y="245313"/>
                  </a:lnTo>
                  <a:lnTo>
                    <a:pt x="2482995" y="225604"/>
                  </a:lnTo>
                  <a:lnTo>
                    <a:pt x="2447408" y="206521"/>
                  </a:lnTo>
                  <a:lnTo>
                    <a:pt x="2409495" y="188093"/>
                  </a:lnTo>
                  <a:lnTo>
                    <a:pt x="2369335" y="170347"/>
                  </a:lnTo>
                  <a:lnTo>
                    <a:pt x="2327005" y="153312"/>
                  </a:lnTo>
                  <a:lnTo>
                    <a:pt x="2282581" y="137016"/>
                  </a:lnTo>
                  <a:lnTo>
                    <a:pt x="2236141" y="121489"/>
                  </a:lnTo>
                  <a:lnTo>
                    <a:pt x="2187764" y="106757"/>
                  </a:lnTo>
                  <a:lnTo>
                    <a:pt x="2137525" y="92850"/>
                  </a:lnTo>
                  <a:lnTo>
                    <a:pt x="2085502" y="79796"/>
                  </a:lnTo>
                  <a:lnTo>
                    <a:pt x="2031774" y="67623"/>
                  </a:lnTo>
                  <a:lnTo>
                    <a:pt x="1976416" y="56359"/>
                  </a:lnTo>
                  <a:lnTo>
                    <a:pt x="1919507" y="46034"/>
                  </a:lnTo>
                  <a:lnTo>
                    <a:pt x="1861123" y="36675"/>
                  </a:lnTo>
                  <a:lnTo>
                    <a:pt x="1801343" y="28311"/>
                  </a:lnTo>
                  <a:lnTo>
                    <a:pt x="1740243" y="20970"/>
                  </a:lnTo>
                  <a:lnTo>
                    <a:pt x="1677900" y="14681"/>
                  </a:lnTo>
                  <a:lnTo>
                    <a:pt x="1614393" y="9471"/>
                  </a:lnTo>
                  <a:lnTo>
                    <a:pt x="1549799" y="5370"/>
                  </a:lnTo>
                  <a:lnTo>
                    <a:pt x="1484194" y="2405"/>
                  </a:lnTo>
                  <a:lnTo>
                    <a:pt x="1417656" y="606"/>
                  </a:lnTo>
                  <a:lnTo>
                    <a:pt x="1350263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33871" y="5791200"/>
              <a:ext cx="2700655" cy="990600"/>
            </a:xfrm>
            <a:custGeom>
              <a:avLst/>
              <a:gdLst/>
              <a:ahLst/>
              <a:cxnLst/>
              <a:rect l="l" t="t" r="r" b="b"/>
              <a:pathLst>
                <a:path w="2700654" h="990600">
                  <a:moveTo>
                    <a:pt x="0" y="495300"/>
                  </a:moveTo>
                  <a:lnTo>
                    <a:pt x="6558" y="446173"/>
                  </a:lnTo>
                  <a:lnTo>
                    <a:pt x="25820" y="398414"/>
                  </a:lnTo>
                  <a:lnTo>
                    <a:pt x="57167" y="352251"/>
                  </a:lnTo>
                  <a:lnTo>
                    <a:pt x="99981" y="307910"/>
                  </a:lnTo>
                  <a:lnTo>
                    <a:pt x="153642" y="265619"/>
                  </a:lnTo>
                  <a:lnTo>
                    <a:pt x="217532" y="225604"/>
                  </a:lnTo>
                  <a:lnTo>
                    <a:pt x="253119" y="206521"/>
                  </a:lnTo>
                  <a:lnTo>
                    <a:pt x="291032" y="188093"/>
                  </a:lnTo>
                  <a:lnTo>
                    <a:pt x="331192" y="170347"/>
                  </a:lnTo>
                  <a:lnTo>
                    <a:pt x="373522" y="153312"/>
                  </a:lnTo>
                  <a:lnTo>
                    <a:pt x="417946" y="137016"/>
                  </a:lnTo>
                  <a:lnTo>
                    <a:pt x="464386" y="121489"/>
                  </a:lnTo>
                  <a:lnTo>
                    <a:pt x="512763" y="106757"/>
                  </a:lnTo>
                  <a:lnTo>
                    <a:pt x="563002" y="92850"/>
                  </a:lnTo>
                  <a:lnTo>
                    <a:pt x="615025" y="79796"/>
                  </a:lnTo>
                  <a:lnTo>
                    <a:pt x="668753" y="67623"/>
                  </a:lnTo>
                  <a:lnTo>
                    <a:pt x="724111" y="56359"/>
                  </a:lnTo>
                  <a:lnTo>
                    <a:pt x="781020" y="46034"/>
                  </a:lnTo>
                  <a:lnTo>
                    <a:pt x="839404" y="36675"/>
                  </a:lnTo>
                  <a:lnTo>
                    <a:pt x="899184" y="28311"/>
                  </a:lnTo>
                  <a:lnTo>
                    <a:pt x="960284" y="20970"/>
                  </a:lnTo>
                  <a:lnTo>
                    <a:pt x="1022627" y="14681"/>
                  </a:lnTo>
                  <a:lnTo>
                    <a:pt x="1086134" y="9471"/>
                  </a:lnTo>
                  <a:lnTo>
                    <a:pt x="1150728" y="5370"/>
                  </a:lnTo>
                  <a:lnTo>
                    <a:pt x="1216333" y="2405"/>
                  </a:lnTo>
                  <a:lnTo>
                    <a:pt x="1282871" y="606"/>
                  </a:lnTo>
                  <a:lnTo>
                    <a:pt x="1350263" y="0"/>
                  </a:lnTo>
                  <a:lnTo>
                    <a:pt x="1417656" y="606"/>
                  </a:lnTo>
                  <a:lnTo>
                    <a:pt x="1484194" y="2405"/>
                  </a:lnTo>
                  <a:lnTo>
                    <a:pt x="1549799" y="5370"/>
                  </a:lnTo>
                  <a:lnTo>
                    <a:pt x="1614393" y="9471"/>
                  </a:lnTo>
                  <a:lnTo>
                    <a:pt x="1677900" y="14681"/>
                  </a:lnTo>
                  <a:lnTo>
                    <a:pt x="1740243" y="20970"/>
                  </a:lnTo>
                  <a:lnTo>
                    <a:pt x="1801343" y="28311"/>
                  </a:lnTo>
                  <a:lnTo>
                    <a:pt x="1861123" y="36675"/>
                  </a:lnTo>
                  <a:lnTo>
                    <a:pt x="1919507" y="46034"/>
                  </a:lnTo>
                  <a:lnTo>
                    <a:pt x="1976416" y="56359"/>
                  </a:lnTo>
                  <a:lnTo>
                    <a:pt x="2031774" y="67623"/>
                  </a:lnTo>
                  <a:lnTo>
                    <a:pt x="2085502" y="79796"/>
                  </a:lnTo>
                  <a:lnTo>
                    <a:pt x="2137525" y="92850"/>
                  </a:lnTo>
                  <a:lnTo>
                    <a:pt x="2187764" y="106757"/>
                  </a:lnTo>
                  <a:lnTo>
                    <a:pt x="2236141" y="121489"/>
                  </a:lnTo>
                  <a:lnTo>
                    <a:pt x="2282581" y="137016"/>
                  </a:lnTo>
                  <a:lnTo>
                    <a:pt x="2327005" y="153312"/>
                  </a:lnTo>
                  <a:lnTo>
                    <a:pt x="2369335" y="170347"/>
                  </a:lnTo>
                  <a:lnTo>
                    <a:pt x="2409495" y="188093"/>
                  </a:lnTo>
                  <a:lnTo>
                    <a:pt x="2447408" y="206521"/>
                  </a:lnTo>
                  <a:lnTo>
                    <a:pt x="2482995" y="225604"/>
                  </a:lnTo>
                  <a:lnTo>
                    <a:pt x="2516180" y="245313"/>
                  </a:lnTo>
                  <a:lnTo>
                    <a:pt x="2575033" y="286494"/>
                  </a:lnTo>
                  <a:lnTo>
                    <a:pt x="2623348" y="329838"/>
                  </a:lnTo>
                  <a:lnTo>
                    <a:pt x="2660505" y="375119"/>
                  </a:lnTo>
                  <a:lnTo>
                    <a:pt x="2685887" y="422108"/>
                  </a:lnTo>
                  <a:lnTo>
                    <a:pt x="2698875" y="470579"/>
                  </a:lnTo>
                  <a:lnTo>
                    <a:pt x="2700528" y="495300"/>
                  </a:lnTo>
                  <a:lnTo>
                    <a:pt x="2698875" y="520020"/>
                  </a:lnTo>
                  <a:lnTo>
                    <a:pt x="2685887" y="568491"/>
                  </a:lnTo>
                  <a:lnTo>
                    <a:pt x="2660505" y="615480"/>
                  </a:lnTo>
                  <a:lnTo>
                    <a:pt x="2623348" y="660760"/>
                  </a:lnTo>
                  <a:lnTo>
                    <a:pt x="2575033" y="704105"/>
                  </a:lnTo>
                  <a:lnTo>
                    <a:pt x="2516180" y="745286"/>
                  </a:lnTo>
                  <a:lnTo>
                    <a:pt x="2482995" y="764995"/>
                  </a:lnTo>
                  <a:lnTo>
                    <a:pt x="2447408" y="784077"/>
                  </a:lnTo>
                  <a:lnTo>
                    <a:pt x="2409495" y="802506"/>
                  </a:lnTo>
                  <a:lnTo>
                    <a:pt x="2369335" y="820252"/>
                  </a:lnTo>
                  <a:lnTo>
                    <a:pt x="2327005" y="837286"/>
                  </a:lnTo>
                  <a:lnTo>
                    <a:pt x="2282581" y="853582"/>
                  </a:lnTo>
                  <a:lnTo>
                    <a:pt x="2236141" y="869110"/>
                  </a:lnTo>
                  <a:lnTo>
                    <a:pt x="2187764" y="883841"/>
                  </a:lnTo>
                  <a:lnTo>
                    <a:pt x="2137525" y="897748"/>
                  </a:lnTo>
                  <a:lnTo>
                    <a:pt x="2085502" y="910802"/>
                  </a:lnTo>
                  <a:lnTo>
                    <a:pt x="2031774" y="922975"/>
                  </a:lnTo>
                  <a:lnTo>
                    <a:pt x="1976416" y="934239"/>
                  </a:lnTo>
                  <a:lnTo>
                    <a:pt x="1919507" y="944564"/>
                  </a:lnTo>
                  <a:lnTo>
                    <a:pt x="1861123" y="953923"/>
                  </a:lnTo>
                  <a:lnTo>
                    <a:pt x="1801343" y="962287"/>
                  </a:lnTo>
                  <a:lnTo>
                    <a:pt x="1740243" y="969628"/>
                  </a:lnTo>
                  <a:lnTo>
                    <a:pt x="1677900" y="975917"/>
                  </a:lnTo>
                  <a:lnTo>
                    <a:pt x="1614393" y="981127"/>
                  </a:lnTo>
                  <a:lnTo>
                    <a:pt x="1549799" y="985228"/>
                  </a:lnTo>
                  <a:lnTo>
                    <a:pt x="1484194" y="988193"/>
                  </a:lnTo>
                  <a:lnTo>
                    <a:pt x="1417656" y="989992"/>
                  </a:lnTo>
                  <a:lnTo>
                    <a:pt x="1350263" y="990598"/>
                  </a:lnTo>
                  <a:lnTo>
                    <a:pt x="1282871" y="989992"/>
                  </a:lnTo>
                  <a:lnTo>
                    <a:pt x="1216333" y="988193"/>
                  </a:lnTo>
                  <a:lnTo>
                    <a:pt x="1150728" y="985228"/>
                  </a:lnTo>
                  <a:lnTo>
                    <a:pt x="1086134" y="981127"/>
                  </a:lnTo>
                  <a:lnTo>
                    <a:pt x="1022627" y="975917"/>
                  </a:lnTo>
                  <a:lnTo>
                    <a:pt x="960284" y="969628"/>
                  </a:lnTo>
                  <a:lnTo>
                    <a:pt x="899184" y="962287"/>
                  </a:lnTo>
                  <a:lnTo>
                    <a:pt x="839404" y="953923"/>
                  </a:lnTo>
                  <a:lnTo>
                    <a:pt x="781020" y="944564"/>
                  </a:lnTo>
                  <a:lnTo>
                    <a:pt x="724111" y="934239"/>
                  </a:lnTo>
                  <a:lnTo>
                    <a:pt x="668753" y="922975"/>
                  </a:lnTo>
                  <a:lnTo>
                    <a:pt x="615025" y="910802"/>
                  </a:lnTo>
                  <a:lnTo>
                    <a:pt x="563002" y="897748"/>
                  </a:lnTo>
                  <a:lnTo>
                    <a:pt x="512763" y="883841"/>
                  </a:lnTo>
                  <a:lnTo>
                    <a:pt x="464386" y="869110"/>
                  </a:lnTo>
                  <a:lnTo>
                    <a:pt x="417946" y="853582"/>
                  </a:lnTo>
                  <a:lnTo>
                    <a:pt x="373522" y="837286"/>
                  </a:lnTo>
                  <a:lnTo>
                    <a:pt x="331192" y="820252"/>
                  </a:lnTo>
                  <a:lnTo>
                    <a:pt x="291032" y="802506"/>
                  </a:lnTo>
                  <a:lnTo>
                    <a:pt x="253119" y="784077"/>
                  </a:lnTo>
                  <a:lnTo>
                    <a:pt x="217532" y="764995"/>
                  </a:lnTo>
                  <a:lnTo>
                    <a:pt x="184347" y="745286"/>
                  </a:lnTo>
                  <a:lnTo>
                    <a:pt x="125494" y="704105"/>
                  </a:lnTo>
                  <a:lnTo>
                    <a:pt x="77179" y="660760"/>
                  </a:lnTo>
                  <a:lnTo>
                    <a:pt x="40022" y="615480"/>
                  </a:lnTo>
                  <a:lnTo>
                    <a:pt x="14640" y="568491"/>
                  </a:lnTo>
                  <a:lnTo>
                    <a:pt x="1652" y="520020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6717030" y="6267399"/>
            <a:ext cx="93662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75" dirty="0">
                <a:latin typeface="Arial"/>
                <a:cs typeface="Arial"/>
              </a:rPr>
              <a:t>T</a:t>
            </a:r>
            <a:r>
              <a:rPr sz="2000" dirty="0">
                <a:latin typeface="Arial"/>
                <a:cs typeface="Arial"/>
              </a:rPr>
              <a:t>raining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-4762" y="3729037"/>
            <a:ext cx="2524125" cy="2676525"/>
            <a:chOff x="-4762" y="3729037"/>
            <a:chExt cx="2524125" cy="2676525"/>
          </a:xfrm>
        </p:grpSpPr>
        <p:sp>
          <p:nvSpPr>
            <p:cNvPr id="13" name="object 13"/>
            <p:cNvSpPr/>
            <p:nvPr/>
          </p:nvSpPr>
          <p:spPr>
            <a:xfrm>
              <a:off x="0" y="3733800"/>
              <a:ext cx="2443480" cy="914400"/>
            </a:xfrm>
            <a:custGeom>
              <a:avLst/>
              <a:gdLst/>
              <a:ahLst/>
              <a:cxnLst/>
              <a:rect l="l" t="t" r="r" b="b"/>
              <a:pathLst>
                <a:path w="2443480" h="914400">
                  <a:moveTo>
                    <a:pt x="1183386" y="0"/>
                  </a:moveTo>
                  <a:lnTo>
                    <a:pt x="1114275" y="676"/>
                  </a:lnTo>
                  <a:lnTo>
                    <a:pt x="1046139" y="2683"/>
                  </a:lnTo>
                  <a:lnTo>
                    <a:pt x="979073" y="5984"/>
                  </a:lnTo>
                  <a:lnTo>
                    <a:pt x="913173" y="10546"/>
                  </a:lnTo>
                  <a:lnTo>
                    <a:pt x="848536" y="16333"/>
                  </a:lnTo>
                  <a:lnTo>
                    <a:pt x="785257" y="23311"/>
                  </a:lnTo>
                  <a:lnTo>
                    <a:pt x="723432" y="31444"/>
                  </a:lnTo>
                  <a:lnTo>
                    <a:pt x="663158" y="40697"/>
                  </a:lnTo>
                  <a:lnTo>
                    <a:pt x="604531" y="51037"/>
                  </a:lnTo>
                  <a:lnTo>
                    <a:pt x="547646" y="62427"/>
                  </a:lnTo>
                  <a:lnTo>
                    <a:pt x="492600" y="74833"/>
                  </a:lnTo>
                  <a:lnTo>
                    <a:pt x="439488" y="88221"/>
                  </a:lnTo>
                  <a:lnTo>
                    <a:pt x="388407" y="102554"/>
                  </a:lnTo>
                  <a:lnTo>
                    <a:pt x="339453" y="117800"/>
                  </a:lnTo>
                  <a:lnTo>
                    <a:pt x="292722" y="133921"/>
                  </a:lnTo>
                  <a:lnTo>
                    <a:pt x="248309" y="150884"/>
                  </a:lnTo>
                  <a:lnTo>
                    <a:pt x="206312" y="168654"/>
                  </a:lnTo>
                  <a:lnTo>
                    <a:pt x="166825" y="187195"/>
                  </a:lnTo>
                  <a:lnTo>
                    <a:pt x="129945" y="206474"/>
                  </a:lnTo>
                  <a:lnTo>
                    <a:pt x="95769" y="226455"/>
                  </a:lnTo>
                  <a:lnTo>
                    <a:pt x="35909" y="268382"/>
                  </a:lnTo>
                  <a:lnTo>
                    <a:pt x="0" y="300695"/>
                  </a:lnTo>
                  <a:lnTo>
                    <a:pt x="0" y="613704"/>
                  </a:lnTo>
                  <a:lnTo>
                    <a:pt x="35909" y="646017"/>
                  </a:lnTo>
                  <a:lnTo>
                    <a:pt x="95769" y="687944"/>
                  </a:lnTo>
                  <a:lnTo>
                    <a:pt x="129945" y="707925"/>
                  </a:lnTo>
                  <a:lnTo>
                    <a:pt x="166825" y="727204"/>
                  </a:lnTo>
                  <a:lnTo>
                    <a:pt x="206312" y="745745"/>
                  </a:lnTo>
                  <a:lnTo>
                    <a:pt x="248309" y="763515"/>
                  </a:lnTo>
                  <a:lnTo>
                    <a:pt x="292722" y="780478"/>
                  </a:lnTo>
                  <a:lnTo>
                    <a:pt x="339453" y="796599"/>
                  </a:lnTo>
                  <a:lnTo>
                    <a:pt x="388407" y="811845"/>
                  </a:lnTo>
                  <a:lnTo>
                    <a:pt x="439488" y="826178"/>
                  </a:lnTo>
                  <a:lnTo>
                    <a:pt x="492600" y="839566"/>
                  </a:lnTo>
                  <a:lnTo>
                    <a:pt x="547646" y="851972"/>
                  </a:lnTo>
                  <a:lnTo>
                    <a:pt x="604531" y="863362"/>
                  </a:lnTo>
                  <a:lnTo>
                    <a:pt x="663158" y="873702"/>
                  </a:lnTo>
                  <a:lnTo>
                    <a:pt x="723432" y="882955"/>
                  </a:lnTo>
                  <a:lnTo>
                    <a:pt x="785257" y="891088"/>
                  </a:lnTo>
                  <a:lnTo>
                    <a:pt x="848536" y="898066"/>
                  </a:lnTo>
                  <a:lnTo>
                    <a:pt x="913173" y="903853"/>
                  </a:lnTo>
                  <a:lnTo>
                    <a:pt x="979073" y="908415"/>
                  </a:lnTo>
                  <a:lnTo>
                    <a:pt x="1046139" y="911716"/>
                  </a:lnTo>
                  <a:lnTo>
                    <a:pt x="1114275" y="913723"/>
                  </a:lnTo>
                  <a:lnTo>
                    <a:pt x="1183386" y="914400"/>
                  </a:lnTo>
                  <a:lnTo>
                    <a:pt x="1252501" y="913723"/>
                  </a:lnTo>
                  <a:lnTo>
                    <a:pt x="1320641" y="911716"/>
                  </a:lnTo>
                  <a:lnTo>
                    <a:pt x="1387710" y="908415"/>
                  </a:lnTo>
                  <a:lnTo>
                    <a:pt x="1453613" y="903853"/>
                  </a:lnTo>
                  <a:lnTo>
                    <a:pt x="1518253" y="898066"/>
                  </a:lnTo>
                  <a:lnTo>
                    <a:pt x="1581534" y="891088"/>
                  </a:lnTo>
                  <a:lnTo>
                    <a:pt x="1643359" y="882955"/>
                  </a:lnTo>
                  <a:lnTo>
                    <a:pt x="1703634" y="873702"/>
                  </a:lnTo>
                  <a:lnTo>
                    <a:pt x="1762262" y="863362"/>
                  </a:lnTo>
                  <a:lnTo>
                    <a:pt x="1819147" y="851972"/>
                  </a:lnTo>
                  <a:lnTo>
                    <a:pt x="1874194" y="839566"/>
                  </a:lnTo>
                  <a:lnTo>
                    <a:pt x="1927305" y="826178"/>
                  </a:lnTo>
                  <a:lnTo>
                    <a:pt x="1978385" y="811845"/>
                  </a:lnTo>
                  <a:lnTo>
                    <a:pt x="2027338" y="796599"/>
                  </a:lnTo>
                  <a:lnTo>
                    <a:pt x="2074068" y="780478"/>
                  </a:lnTo>
                  <a:lnTo>
                    <a:pt x="2118479" y="763515"/>
                  </a:lnTo>
                  <a:lnTo>
                    <a:pt x="2160475" y="745745"/>
                  </a:lnTo>
                  <a:lnTo>
                    <a:pt x="2199961" y="727204"/>
                  </a:lnTo>
                  <a:lnTo>
                    <a:pt x="2236839" y="707925"/>
                  </a:lnTo>
                  <a:lnTo>
                    <a:pt x="2271013" y="687944"/>
                  </a:lnTo>
                  <a:lnTo>
                    <a:pt x="2330870" y="646017"/>
                  </a:lnTo>
                  <a:lnTo>
                    <a:pt x="2378762" y="601699"/>
                  </a:lnTo>
                  <a:lnTo>
                    <a:pt x="2413922" y="555271"/>
                  </a:lnTo>
                  <a:lnTo>
                    <a:pt x="2435581" y="507011"/>
                  </a:lnTo>
                  <a:lnTo>
                    <a:pt x="2442972" y="457200"/>
                  </a:lnTo>
                  <a:lnTo>
                    <a:pt x="2441108" y="432117"/>
                  </a:lnTo>
                  <a:lnTo>
                    <a:pt x="2426487" y="383046"/>
                  </a:lnTo>
                  <a:lnTo>
                    <a:pt x="2397982" y="335668"/>
                  </a:lnTo>
                  <a:lnTo>
                    <a:pt x="2356360" y="290260"/>
                  </a:lnTo>
                  <a:lnTo>
                    <a:pt x="2302389" y="247102"/>
                  </a:lnTo>
                  <a:lnTo>
                    <a:pt x="2236839" y="206474"/>
                  </a:lnTo>
                  <a:lnTo>
                    <a:pt x="2199961" y="187195"/>
                  </a:lnTo>
                  <a:lnTo>
                    <a:pt x="2160475" y="168654"/>
                  </a:lnTo>
                  <a:lnTo>
                    <a:pt x="2118479" y="150884"/>
                  </a:lnTo>
                  <a:lnTo>
                    <a:pt x="2074068" y="133921"/>
                  </a:lnTo>
                  <a:lnTo>
                    <a:pt x="2027338" y="117800"/>
                  </a:lnTo>
                  <a:lnTo>
                    <a:pt x="1978385" y="102554"/>
                  </a:lnTo>
                  <a:lnTo>
                    <a:pt x="1927305" y="88221"/>
                  </a:lnTo>
                  <a:lnTo>
                    <a:pt x="1874194" y="74833"/>
                  </a:lnTo>
                  <a:lnTo>
                    <a:pt x="1819148" y="62427"/>
                  </a:lnTo>
                  <a:lnTo>
                    <a:pt x="1762262" y="51037"/>
                  </a:lnTo>
                  <a:lnTo>
                    <a:pt x="1703634" y="40697"/>
                  </a:lnTo>
                  <a:lnTo>
                    <a:pt x="1643359" y="31444"/>
                  </a:lnTo>
                  <a:lnTo>
                    <a:pt x="1581534" y="23311"/>
                  </a:lnTo>
                  <a:lnTo>
                    <a:pt x="1518253" y="16333"/>
                  </a:lnTo>
                  <a:lnTo>
                    <a:pt x="1453613" y="10546"/>
                  </a:lnTo>
                  <a:lnTo>
                    <a:pt x="1387710" y="5984"/>
                  </a:lnTo>
                  <a:lnTo>
                    <a:pt x="1320641" y="2683"/>
                  </a:lnTo>
                  <a:lnTo>
                    <a:pt x="1252501" y="676"/>
                  </a:lnTo>
                  <a:lnTo>
                    <a:pt x="1183386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3733800"/>
              <a:ext cx="2443480" cy="914400"/>
            </a:xfrm>
            <a:custGeom>
              <a:avLst/>
              <a:gdLst/>
              <a:ahLst/>
              <a:cxnLst/>
              <a:rect l="l" t="t" r="r" b="b"/>
              <a:pathLst>
                <a:path w="2443480" h="914400">
                  <a:moveTo>
                    <a:pt x="0" y="300695"/>
                  </a:moveTo>
                  <a:lnTo>
                    <a:pt x="35909" y="268382"/>
                  </a:lnTo>
                  <a:lnTo>
                    <a:pt x="95769" y="226455"/>
                  </a:lnTo>
                  <a:lnTo>
                    <a:pt x="129945" y="206474"/>
                  </a:lnTo>
                  <a:lnTo>
                    <a:pt x="166825" y="187195"/>
                  </a:lnTo>
                  <a:lnTo>
                    <a:pt x="206312" y="168654"/>
                  </a:lnTo>
                  <a:lnTo>
                    <a:pt x="248309" y="150884"/>
                  </a:lnTo>
                  <a:lnTo>
                    <a:pt x="292722" y="133921"/>
                  </a:lnTo>
                  <a:lnTo>
                    <a:pt x="339453" y="117800"/>
                  </a:lnTo>
                  <a:lnTo>
                    <a:pt x="388407" y="102554"/>
                  </a:lnTo>
                  <a:lnTo>
                    <a:pt x="439488" y="88221"/>
                  </a:lnTo>
                  <a:lnTo>
                    <a:pt x="492600" y="74833"/>
                  </a:lnTo>
                  <a:lnTo>
                    <a:pt x="547646" y="62427"/>
                  </a:lnTo>
                  <a:lnTo>
                    <a:pt x="604531" y="51037"/>
                  </a:lnTo>
                  <a:lnTo>
                    <a:pt x="663158" y="40697"/>
                  </a:lnTo>
                  <a:lnTo>
                    <a:pt x="723432" y="31444"/>
                  </a:lnTo>
                  <a:lnTo>
                    <a:pt x="785257" y="23311"/>
                  </a:lnTo>
                  <a:lnTo>
                    <a:pt x="848536" y="16333"/>
                  </a:lnTo>
                  <a:lnTo>
                    <a:pt x="913173" y="10546"/>
                  </a:lnTo>
                  <a:lnTo>
                    <a:pt x="979073" y="5984"/>
                  </a:lnTo>
                  <a:lnTo>
                    <a:pt x="1046139" y="2683"/>
                  </a:lnTo>
                  <a:lnTo>
                    <a:pt x="1114275" y="676"/>
                  </a:lnTo>
                  <a:lnTo>
                    <a:pt x="1183386" y="0"/>
                  </a:lnTo>
                  <a:lnTo>
                    <a:pt x="1252501" y="676"/>
                  </a:lnTo>
                  <a:lnTo>
                    <a:pt x="1320641" y="2683"/>
                  </a:lnTo>
                  <a:lnTo>
                    <a:pt x="1387710" y="5984"/>
                  </a:lnTo>
                  <a:lnTo>
                    <a:pt x="1453613" y="10546"/>
                  </a:lnTo>
                  <a:lnTo>
                    <a:pt x="1518253" y="16333"/>
                  </a:lnTo>
                  <a:lnTo>
                    <a:pt x="1581534" y="23311"/>
                  </a:lnTo>
                  <a:lnTo>
                    <a:pt x="1643359" y="31444"/>
                  </a:lnTo>
                  <a:lnTo>
                    <a:pt x="1703634" y="40697"/>
                  </a:lnTo>
                  <a:lnTo>
                    <a:pt x="1762262" y="51037"/>
                  </a:lnTo>
                  <a:lnTo>
                    <a:pt x="1819148" y="62427"/>
                  </a:lnTo>
                  <a:lnTo>
                    <a:pt x="1874194" y="74833"/>
                  </a:lnTo>
                  <a:lnTo>
                    <a:pt x="1927305" y="88221"/>
                  </a:lnTo>
                  <a:lnTo>
                    <a:pt x="1978385" y="102554"/>
                  </a:lnTo>
                  <a:lnTo>
                    <a:pt x="2027338" y="117800"/>
                  </a:lnTo>
                  <a:lnTo>
                    <a:pt x="2074068" y="133921"/>
                  </a:lnTo>
                  <a:lnTo>
                    <a:pt x="2118479" y="150884"/>
                  </a:lnTo>
                  <a:lnTo>
                    <a:pt x="2160475" y="168654"/>
                  </a:lnTo>
                  <a:lnTo>
                    <a:pt x="2199961" y="187195"/>
                  </a:lnTo>
                  <a:lnTo>
                    <a:pt x="2236839" y="206474"/>
                  </a:lnTo>
                  <a:lnTo>
                    <a:pt x="2271014" y="226455"/>
                  </a:lnTo>
                  <a:lnTo>
                    <a:pt x="2330870" y="268382"/>
                  </a:lnTo>
                  <a:lnTo>
                    <a:pt x="2378762" y="312700"/>
                  </a:lnTo>
                  <a:lnTo>
                    <a:pt x="2413922" y="359128"/>
                  </a:lnTo>
                  <a:lnTo>
                    <a:pt x="2435581" y="407388"/>
                  </a:lnTo>
                  <a:lnTo>
                    <a:pt x="2442972" y="457200"/>
                  </a:lnTo>
                  <a:lnTo>
                    <a:pt x="2441108" y="482282"/>
                  </a:lnTo>
                  <a:lnTo>
                    <a:pt x="2426487" y="531353"/>
                  </a:lnTo>
                  <a:lnTo>
                    <a:pt x="2397982" y="578731"/>
                  </a:lnTo>
                  <a:lnTo>
                    <a:pt x="2356360" y="624139"/>
                  </a:lnTo>
                  <a:lnTo>
                    <a:pt x="2302389" y="667297"/>
                  </a:lnTo>
                  <a:lnTo>
                    <a:pt x="2236839" y="707925"/>
                  </a:lnTo>
                  <a:lnTo>
                    <a:pt x="2199961" y="727204"/>
                  </a:lnTo>
                  <a:lnTo>
                    <a:pt x="2160475" y="745745"/>
                  </a:lnTo>
                  <a:lnTo>
                    <a:pt x="2118479" y="763515"/>
                  </a:lnTo>
                  <a:lnTo>
                    <a:pt x="2074068" y="780478"/>
                  </a:lnTo>
                  <a:lnTo>
                    <a:pt x="2027338" y="796599"/>
                  </a:lnTo>
                  <a:lnTo>
                    <a:pt x="1978385" y="811845"/>
                  </a:lnTo>
                  <a:lnTo>
                    <a:pt x="1927305" y="826178"/>
                  </a:lnTo>
                  <a:lnTo>
                    <a:pt x="1874194" y="839566"/>
                  </a:lnTo>
                  <a:lnTo>
                    <a:pt x="1819147" y="851972"/>
                  </a:lnTo>
                  <a:lnTo>
                    <a:pt x="1762262" y="863362"/>
                  </a:lnTo>
                  <a:lnTo>
                    <a:pt x="1703634" y="873702"/>
                  </a:lnTo>
                  <a:lnTo>
                    <a:pt x="1643359" y="882955"/>
                  </a:lnTo>
                  <a:lnTo>
                    <a:pt x="1581534" y="891088"/>
                  </a:lnTo>
                  <a:lnTo>
                    <a:pt x="1518253" y="898066"/>
                  </a:lnTo>
                  <a:lnTo>
                    <a:pt x="1453613" y="903853"/>
                  </a:lnTo>
                  <a:lnTo>
                    <a:pt x="1387710" y="908415"/>
                  </a:lnTo>
                  <a:lnTo>
                    <a:pt x="1320641" y="911716"/>
                  </a:lnTo>
                  <a:lnTo>
                    <a:pt x="1252501" y="913723"/>
                  </a:lnTo>
                  <a:lnTo>
                    <a:pt x="1183386" y="914400"/>
                  </a:lnTo>
                  <a:lnTo>
                    <a:pt x="1114275" y="913723"/>
                  </a:lnTo>
                  <a:lnTo>
                    <a:pt x="1046139" y="911716"/>
                  </a:lnTo>
                  <a:lnTo>
                    <a:pt x="979073" y="908415"/>
                  </a:lnTo>
                  <a:lnTo>
                    <a:pt x="913173" y="903853"/>
                  </a:lnTo>
                  <a:lnTo>
                    <a:pt x="848536" y="898066"/>
                  </a:lnTo>
                  <a:lnTo>
                    <a:pt x="785257" y="891088"/>
                  </a:lnTo>
                  <a:lnTo>
                    <a:pt x="723432" y="882955"/>
                  </a:lnTo>
                  <a:lnTo>
                    <a:pt x="663158" y="873702"/>
                  </a:lnTo>
                  <a:lnTo>
                    <a:pt x="604531" y="863362"/>
                  </a:lnTo>
                  <a:lnTo>
                    <a:pt x="547646" y="851972"/>
                  </a:lnTo>
                  <a:lnTo>
                    <a:pt x="492600" y="839566"/>
                  </a:lnTo>
                  <a:lnTo>
                    <a:pt x="439488" y="826178"/>
                  </a:lnTo>
                  <a:lnTo>
                    <a:pt x="388407" y="811845"/>
                  </a:lnTo>
                  <a:lnTo>
                    <a:pt x="339453" y="796599"/>
                  </a:lnTo>
                  <a:lnTo>
                    <a:pt x="292722" y="780478"/>
                  </a:lnTo>
                  <a:lnTo>
                    <a:pt x="248309" y="763515"/>
                  </a:lnTo>
                  <a:lnTo>
                    <a:pt x="206312" y="745745"/>
                  </a:lnTo>
                  <a:lnTo>
                    <a:pt x="166825" y="727204"/>
                  </a:lnTo>
                  <a:lnTo>
                    <a:pt x="129945" y="707925"/>
                  </a:lnTo>
                  <a:lnTo>
                    <a:pt x="95769" y="687944"/>
                  </a:lnTo>
                  <a:lnTo>
                    <a:pt x="35909" y="646017"/>
                  </a:lnTo>
                  <a:lnTo>
                    <a:pt x="0" y="613704"/>
                  </a:lnTo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0" y="4495800"/>
              <a:ext cx="2443480" cy="990600"/>
            </a:xfrm>
            <a:custGeom>
              <a:avLst/>
              <a:gdLst/>
              <a:ahLst/>
              <a:cxnLst/>
              <a:rect l="l" t="t" r="r" b="b"/>
              <a:pathLst>
                <a:path w="2443480" h="990600">
                  <a:moveTo>
                    <a:pt x="1183386" y="0"/>
                  </a:moveTo>
                  <a:lnTo>
                    <a:pt x="1116490" y="686"/>
                  </a:lnTo>
                  <a:lnTo>
                    <a:pt x="1050503" y="2723"/>
                  </a:lnTo>
                  <a:lnTo>
                    <a:pt x="985514" y="6075"/>
                  </a:lnTo>
                  <a:lnTo>
                    <a:pt x="921607" y="10710"/>
                  </a:lnTo>
                  <a:lnTo>
                    <a:pt x="858872" y="16592"/>
                  </a:lnTo>
                  <a:lnTo>
                    <a:pt x="797394" y="23687"/>
                  </a:lnTo>
                  <a:lnTo>
                    <a:pt x="737261" y="31962"/>
                  </a:lnTo>
                  <a:lnTo>
                    <a:pt x="678559" y="41381"/>
                  </a:lnTo>
                  <a:lnTo>
                    <a:pt x="621377" y="51911"/>
                  </a:lnTo>
                  <a:lnTo>
                    <a:pt x="565800" y="63518"/>
                  </a:lnTo>
                  <a:lnTo>
                    <a:pt x="511916" y="76167"/>
                  </a:lnTo>
                  <a:lnTo>
                    <a:pt x="459812" y="89823"/>
                  </a:lnTo>
                  <a:lnTo>
                    <a:pt x="409575" y="104454"/>
                  </a:lnTo>
                  <a:lnTo>
                    <a:pt x="361292" y="120024"/>
                  </a:lnTo>
                  <a:lnTo>
                    <a:pt x="315050" y="136499"/>
                  </a:lnTo>
                  <a:lnTo>
                    <a:pt x="270936" y="153845"/>
                  </a:lnTo>
                  <a:lnTo>
                    <a:pt x="229038" y="172028"/>
                  </a:lnTo>
                  <a:lnTo>
                    <a:pt x="189442" y="191014"/>
                  </a:lnTo>
                  <a:lnTo>
                    <a:pt x="152235" y="210769"/>
                  </a:lnTo>
                  <a:lnTo>
                    <a:pt x="117504" y="231257"/>
                  </a:lnTo>
                  <a:lnTo>
                    <a:pt x="85337" y="252446"/>
                  </a:lnTo>
                  <a:lnTo>
                    <a:pt x="29040" y="296785"/>
                  </a:lnTo>
                  <a:lnTo>
                    <a:pt x="0" y="325583"/>
                  </a:lnTo>
                  <a:lnTo>
                    <a:pt x="0" y="665016"/>
                  </a:lnTo>
                  <a:lnTo>
                    <a:pt x="29040" y="693814"/>
                  </a:lnTo>
                  <a:lnTo>
                    <a:pt x="85337" y="738153"/>
                  </a:lnTo>
                  <a:lnTo>
                    <a:pt x="117504" y="759342"/>
                  </a:lnTo>
                  <a:lnTo>
                    <a:pt x="152235" y="779830"/>
                  </a:lnTo>
                  <a:lnTo>
                    <a:pt x="189442" y="799585"/>
                  </a:lnTo>
                  <a:lnTo>
                    <a:pt x="229038" y="818571"/>
                  </a:lnTo>
                  <a:lnTo>
                    <a:pt x="270936" y="836754"/>
                  </a:lnTo>
                  <a:lnTo>
                    <a:pt x="315050" y="854100"/>
                  </a:lnTo>
                  <a:lnTo>
                    <a:pt x="361292" y="870575"/>
                  </a:lnTo>
                  <a:lnTo>
                    <a:pt x="409575" y="886145"/>
                  </a:lnTo>
                  <a:lnTo>
                    <a:pt x="459812" y="900776"/>
                  </a:lnTo>
                  <a:lnTo>
                    <a:pt x="511916" y="914432"/>
                  </a:lnTo>
                  <a:lnTo>
                    <a:pt x="565800" y="927081"/>
                  </a:lnTo>
                  <a:lnTo>
                    <a:pt x="621377" y="938688"/>
                  </a:lnTo>
                  <a:lnTo>
                    <a:pt x="678559" y="949218"/>
                  </a:lnTo>
                  <a:lnTo>
                    <a:pt x="737261" y="958637"/>
                  </a:lnTo>
                  <a:lnTo>
                    <a:pt x="797394" y="966912"/>
                  </a:lnTo>
                  <a:lnTo>
                    <a:pt x="858872" y="974007"/>
                  </a:lnTo>
                  <a:lnTo>
                    <a:pt x="921607" y="979889"/>
                  </a:lnTo>
                  <a:lnTo>
                    <a:pt x="985514" y="984524"/>
                  </a:lnTo>
                  <a:lnTo>
                    <a:pt x="1050503" y="987876"/>
                  </a:lnTo>
                  <a:lnTo>
                    <a:pt x="1116490" y="989913"/>
                  </a:lnTo>
                  <a:lnTo>
                    <a:pt x="1183386" y="990600"/>
                  </a:lnTo>
                  <a:lnTo>
                    <a:pt x="1250286" y="989913"/>
                  </a:lnTo>
                  <a:lnTo>
                    <a:pt x="1316276" y="987876"/>
                  </a:lnTo>
                  <a:lnTo>
                    <a:pt x="1381269" y="984524"/>
                  </a:lnTo>
                  <a:lnTo>
                    <a:pt x="1445178" y="979889"/>
                  </a:lnTo>
                  <a:lnTo>
                    <a:pt x="1507916" y="974007"/>
                  </a:lnTo>
                  <a:lnTo>
                    <a:pt x="1569396" y="966912"/>
                  </a:lnTo>
                  <a:lnTo>
                    <a:pt x="1629531" y="958637"/>
                  </a:lnTo>
                  <a:lnTo>
                    <a:pt x="1688233" y="949218"/>
                  </a:lnTo>
                  <a:lnTo>
                    <a:pt x="1745417" y="938688"/>
                  </a:lnTo>
                  <a:lnTo>
                    <a:pt x="1800994" y="927081"/>
                  </a:lnTo>
                  <a:lnTo>
                    <a:pt x="1854878" y="914432"/>
                  </a:lnTo>
                  <a:lnTo>
                    <a:pt x="1906981" y="900776"/>
                  </a:lnTo>
                  <a:lnTo>
                    <a:pt x="1957218" y="886145"/>
                  </a:lnTo>
                  <a:lnTo>
                    <a:pt x="2005500" y="870575"/>
                  </a:lnTo>
                  <a:lnTo>
                    <a:pt x="2051741" y="854100"/>
                  </a:lnTo>
                  <a:lnTo>
                    <a:pt x="2095853" y="836754"/>
                  </a:lnTo>
                  <a:lnTo>
                    <a:pt x="2137750" y="818571"/>
                  </a:lnTo>
                  <a:lnTo>
                    <a:pt x="2177345" y="799585"/>
                  </a:lnTo>
                  <a:lnTo>
                    <a:pt x="2214550" y="779830"/>
                  </a:lnTo>
                  <a:lnTo>
                    <a:pt x="2249280" y="759342"/>
                  </a:lnTo>
                  <a:lnTo>
                    <a:pt x="2281445" y="738153"/>
                  </a:lnTo>
                  <a:lnTo>
                    <a:pt x="2337738" y="693814"/>
                  </a:lnTo>
                  <a:lnTo>
                    <a:pt x="2382734" y="647084"/>
                  </a:lnTo>
                  <a:lnTo>
                    <a:pt x="2415735" y="598240"/>
                  </a:lnTo>
                  <a:lnTo>
                    <a:pt x="2436046" y="547554"/>
                  </a:lnTo>
                  <a:lnTo>
                    <a:pt x="2442972" y="495300"/>
                  </a:lnTo>
                  <a:lnTo>
                    <a:pt x="2441226" y="468994"/>
                  </a:lnTo>
                  <a:lnTo>
                    <a:pt x="2427520" y="417489"/>
                  </a:lnTo>
                  <a:lnTo>
                    <a:pt x="2400777" y="367690"/>
                  </a:lnTo>
                  <a:lnTo>
                    <a:pt x="2361692" y="319869"/>
                  </a:lnTo>
                  <a:lnTo>
                    <a:pt x="2310960" y="274300"/>
                  </a:lnTo>
                  <a:lnTo>
                    <a:pt x="2249280" y="231257"/>
                  </a:lnTo>
                  <a:lnTo>
                    <a:pt x="2214550" y="210769"/>
                  </a:lnTo>
                  <a:lnTo>
                    <a:pt x="2177345" y="191014"/>
                  </a:lnTo>
                  <a:lnTo>
                    <a:pt x="2137750" y="172028"/>
                  </a:lnTo>
                  <a:lnTo>
                    <a:pt x="2095853" y="153845"/>
                  </a:lnTo>
                  <a:lnTo>
                    <a:pt x="2051741" y="136499"/>
                  </a:lnTo>
                  <a:lnTo>
                    <a:pt x="2005500" y="120024"/>
                  </a:lnTo>
                  <a:lnTo>
                    <a:pt x="1957218" y="104454"/>
                  </a:lnTo>
                  <a:lnTo>
                    <a:pt x="1906981" y="89823"/>
                  </a:lnTo>
                  <a:lnTo>
                    <a:pt x="1854878" y="76167"/>
                  </a:lnTo>
                  <a:lnTo>
                    <a:pt x="1800994" y="63518"/>
                  </a:lnTo>
                  <a:lnTo>
                    <a:pt x="1745417" y="51911"/>
                  </a:lnTo>
                  <a:lnTo>
                    <a:pt x="1688233" y="41381"/>
                  </a:lnTo>
                  <a:lnTo>
                    <a:pt x="1629531" y="31962"/>
                  </a:lnTo>
                  <a:lnTo>
                    <a:pt x="1569396" y="23687"/>
                  </a:lnTo>
                  <a:lnTo>
                    <a:pt x="1507916" y="16592"/>
                  </a:lnTo>
                  <a:lnTo>
                    <a:pt x="1445178" y="10710"/>
                  </a:lnTo>
                  <a:lnTo>
                    <a:pt x="1381269" y="6075"/>
                  </a:lnTo>
                  <a:lnTo>
                    <a:pt x="1316276" y="2723"/>
                  </a:lnTo>
                  <a:lnTo>
                    <a:pt x="1250286" y="686"/>
                  </a:lnTo>
                  <a:lnTo>
                    <a:pt x="1183386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0" y="4495800"/>
              <a:ext cx="2443480" cy="990600"/>
            </a:xfrm>
            <a:custGeom>
              <a:avLst/>
              <a:gdLst/>
              <a:ahLst/>
              <a:cxnLst/>
              <a:rect l="l" t="t" r="r" b="b"/>
              <a:pathLst>
                <a:path w="2443480" h="990600">
                  <a:moveTo>
                    <a:pt x="0" y="325583"/>
                  </a:moveTo>
                  <a:lnTo>
                    <a:pt x="29040" y="296785"/>
                  </a:lnTo>
                  <a:lnTo>
                    <a:pt x="85337" y="252446"/>
                  </a:lnTo>
                  <a:lnTo>
                    <a:pt x="117504" y="231257"/>
                  </a:lnTo>
                  <a:lnTo>
                    <a:pt x="152235" y="210769"/>
                  </a:lnTo>
                  <a:lnTo>
                    <a:pt x="189442" y="191014"/>
                  </a:lnTo>
                  <a:lnTo>
                    <a:pt x="229038" y="172028"/>
                  </a:lnTo>
                  <a:lnTo>
                    <a:pt x="270936" y="153845"/>
                  </a:lnTo>
                  <a:lnTo>
                    <a:pt x="315050" y="136499"/>
                  </a:lnTo>
                  <a:lnTo>
                    <a:pt x="361292" y="120024"/>
                  </a:lnTo>
                  <a:lnTo>
                    <a:pt x="409575" y="104454"/>
                  </a:lnTo>
                  <a:lnTo>
                    <a:pt x="459812" y="89823"/>
                  </a:lnTo>
                  <a:lnTo>
                    <a:pt x="511916" y="76167"/>
                  </a:lnTo>
                  <a:lnTo>
                    <a:pt x="565800" y="63518"/>
                  </a:lnTo>
                  <a:lnTo>
                    <a:pt x="621377" y="51911"/>
                  </a:lnTo>
                  <a:lnTo>
                    <a:pt x="678559" y="41381"/>
                  </a:lnTo>
                  <a:lnTo>
                    <a:pt x="737261" y="31962"/>
                  </a:lnTo>
                  <a:lnTo>
                    <a:pt x="797394" y="23687"/>
                  </a:lnTo>
                  <a:lnTo>
                    <a:pt x="858872" y="16592"/>
                  </a:lnTo>
                  <a:lnTo>
                    <a:pt x="921607" y="10710"/>
                  </a:lnTo>
                  <a:lnTo>
                    <a:pt x="985514" y="6075"/>
                  </a:lnTo>
                  <a:lnTo>
                    <a:pt x="1050503" y="2723"/>
                  </a:lnTo>
                  <a:lnTo>
                    <a:pt x="1116490" y="686"/>
                  </a:lnTo>
                  <a:lnTo>
                    <a:pt x="1183386" y="0"/>
                  </a:lnTo>
                  <a:lnTo>
                    <a:pt x="1250286" y="686"/>
                  </a:lnTo>
                  <a:lnTo>
                    <a:pt x="1316276" y="2723"/>
                  </a:lnTo>
                  <a:lnTo>
                    <a:pt x="1381269" y="6075"/>
                  </a:lnTo>
                  <a:lnTo>
                    <a:pt x="1445178" y="10710"/>
                  </a:lnTo>
                  <a:lnTo>
                    <a:pt x="1507916" y="16592"/>
                  </a:lnTo>
                  <a:lnTo>
                    <a:pt x="1569396" y="23687"/>
                  </a:lnTo>
                  <a:lnTo>
                    <a:pt x="1629531" y="31962"/>
                  </a:lnTo>
                  <a:lnTo>
                    <a:pt x="1688233" y="41381"/>
                  </a:lnTo>
                  <a:lnTo>
                    <a:pt x="1745417" y="51911"/>
                  </a:lnTo>
                  <a:lnTo>
                    <a:pt x="1800994" y="63518"/>
                  </a:lnTo>
                  <a:lnTo>
                    <a:pt x="1854878" y="76167"/>
                  </a:lnTo>
                  <a:lnTo>
                    <a:pt x="1906981" y="89823"/>
                  </a:lnTo>
                  <a:lnTo>
                    <a:pt x="1957218" y="104454"/>
                  </a:lnTo>
                  <a:lnTo>
                    <a:pt x="2005500" y="120024"/>
                  </a:lnTo>
                  <a:lnTo>
                    <a:pt x="2051741" y="136499"/>
                  </a:lnTo>
                  <a:lnTo>
                    <a:pt x="2095853" y="153845"/>
                  </a:lnTo>
                  <a:lnTo>
                    <a:pt x="2137750" y="172028"/>
                  </a:lnTo>
                  <a:lnTo>
                    <a:pt x="2177345" y="191014"/>
                  </a:lnTo>
                  <a:lnTo>
                    <a:pt x="2214550" y="210769"/>
                  </a:lnTo>
                  <a:lnTo>
                    <a:pt x="2249280" y="231257"/>
                  </a:lnTo>
                  <a:lnTo>
                    <a:pt x="2281445" y="252446"/>
                  </a:lnTo>
                  <a:lnTo>
                    <a:pt x="2337738" y="296785"/>
                  </a:lnTo>
                  <a:lnTo>
                    <a:pt x="2382734" y="343515"/>
                  </a:lnTo>
                  <a:lnTo>
                    <a:pt x="2415735" y="392359"/>
                  </a:lnTo>
                  <a:lnTo>
                    <a:pt x="2436046" y="443045"/>
                  </a:lnTo>
                  <a:lnTo>
                    <a:pt x="2442972" y="495300"/>
                  </a:lnTo>
                  <a:lnTo>
                    <a:pt x="2441226" y="521605"/>
                  </a:lnTo>
                  <a:lnTo>
                    <a:pt x="2427520" y="573110"/>
                  </a:lnTo>
                  <a:lnTo>
                    <a:pt x="2400777" y="622909"/>
                  </a:lnTo>
                  <a:lnTo>
                    <a:pt x="2361692" y="670730"/>
                  </a:lnTo>
                  <a:lnTo>
                    <a:pt x="2310960" y="716299"/>
                  </a:lnTo>
                  <a:lnTo>
                    <a:pt x="2249280" y="759342"/>
                  </a:lnTo>
                  <a:lnTo>
                    <a:pt x="2214550" y="779830"/>
                  </a:lnTo>
                  <a:lnTo>
                    <a:pt x="2177345" y="799585"/>
                  </a:lnTo>
                  <a:lnTo>
                    <a:pt x="2137750" y="818571"/>
                  </a:lnTo>
                  <a:lnTo>
                    <a:pt x="2095853" y="836754"/>
                  </a:lnTo>
                  <a:lnTo>
                    <a:pt x="2051741" y="854100"/>
                  </a:lnTo>
                  <a:lnTo>
                    <a:pt x="2005500" y="870575"/>
                  </a:lnTo>
                  <a:lnTo>
                    <a:pt x="1957218" y="886145"/>
                  </a:lnTo>
                  <a:lnTo>
                    <a:pt x="1906981" y="900776"/>
                  </a:lnTo>
                  <a:lnTo>
                    <a:pt x="1854878" y="914432"/>
                  </a:lnTo>
                  <a:lnTo>
                    <a:pt x="1800994" y="927081"/>
                  </a:lnTo>
                  <a:lnTo>
                    <a:pt x="1745417" y="938688"/>
                  </a:lnTo>
                  <a:lnTo>
                    <a:pt x="1688233" y="949218"/>
                  </a:lnTo>
                  <a:lnTo>
                    <a:pt x="1629531" y="958637"/>
                  </a:lnTo>
                  <a:lnTo>
                    <a:pt x="1569396" y="966912"/>
                  </a:lnTo>
                  <a:lnTo>
                    <a:pt x="1507916" y="974007"/>
                  </a:lnTo>
                  <a:lnTo>
                    <a:pt x="1445178" y="979889"/>
                  </a:lnTo>
                  <a:lnTo>
                    <a:pt x="1381269" y="984524"/>
                  </a:lnTo>
                  <a:lnTo>
                    <a:pt x="1316276" y="987876"/>
                  </a:lnTo>
                  <a:lnTo>
                    <a:pt x="1250286" y="989913"/>
                  </a:lnTo>
                  <a:lnTo>
                    <a:pt x="1183386" y="990600"/>
                  </a:lnTo>
                  <a:lnTo>
                    <a:pt x="1116490" y="989913"/>
                  </a:lnTo>
                  <a:lnTo>
                    <a:pt x="1050503" y="987876"/>
                  </a:lnTo>
                  <a:lnTo>
                    <a:pt x="985514" y="984524"/>
                  </a:lnTo>
                  <a:lnTo>
                    <a:pt x="921607" y="979889"/>
                  </a:lnTo>
                  <a:lnTo>
                    <a:pt x="858872" y="974007"/>
                  </a:lnTo>
                  <a:lnTo>
                    <a:pt x="797394" y="966912"/>
                  </a:lnTo>
                  <a:lnTo>
                    <a:pt x="737261" y="958637"/>
                  </a:lnTo>
                  <a:lnTo>
                    <a:pt x="678559" y="949218"/>
                  </a:lnTo>
                  <a:lnTo>
                    <a:pt x="621377" y="938688"/>
                  </a:lnTo>
                  <a:lnTo>
                    <a:pt x="565800" y="927081"/>
                  </a:lnTo>
                  <a:lnTo>
                    <a:pt x="511916" y="914432"/>
                  </a:lnTo>
                  <a:lnTo>
                    <a:pt x="459812" y="900776"/>
                  </a:lnTo>
                  <a:lnTo>
                    <a:pt x="409575" y="886145"/>
                  </a:lnTo>
                  <a:lnTo>
                    <a:pt x="361292" y="870575"/>
                  </a:lnTo>
                  <a:lnTo>
                    <a:pt x="315050" y="854100"/>
                  </a:lnTo>
                  <a:lnTo>
                    <a:pt x="270936" y="836754"/>
                  </a:lnTo>
                  <a:lnTo>
                    <a:pt x="229038" y="818571"/>
                  </a:lnTo>
                  <a:lnTo>
                    <a:pt x="189442" y="799585"/>
                  </a:lnTo>
                  <a:lnTo>
                    <a:pt x="152235" y="779830"/>
                  </a:lnTo>
                  <a:lnTo>
                    <a:pt x="117504" y="759342"/>
                  </a:lnTo>
                  <a:lnTo>
                    <a:pt x="85337" y="738153"/>
                  </a:lnTo>
                  <a:lnTo>
                    <a:pt x="29040" y="693814"/>
                  </a:lnTo>
                  <a:lnTo>
                    <a:pt x="0" y="665016"/>
                  </a:lnTo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0" y="5410200"/>
              <a:ext cx="2514600" cy="990600"/>
            </a:xfrm>
            <a:custGeom>
              <a:avLst/>
              <a:gdLst/>
              <a:ahLst/>
              <a:cxnLst/>
              <a:rect l="l" t="t" r="r" b="b"/>
              <a:pathLst>
                <a:path w="2514600" h="990600">
                  <a:moveTo>
                    <a:pt x="1255014" y="0"/>
                  </a:moveTo>
                  <a:lnTo>
                    <a:pt x="1188118" y="686"/>
                  </a:lnTo>
                  <a:lnTo>
                    <a:pt x="1122131" y="2723"/>
                  </a:lnTo>
                  <a:lnTo>
                    <a:pt x="1057142" y="6076"/>
                  </a:lnTo>
                  <a:lnTo>
                    <a:pt x="993235" y="10711"/>
                  </a:lnTo>
                  <a:lnTo>
                    <a:pt x="930500" y="16593"/>
                  </a:lnTo>
                  <a:lnTo>
                    <a:pt x="869022" y="23689"/>
                  </a:lnTo>
                  <a:lnTo>
                    <a:pt x="808889" y="31963"/>
                  </a:lnTo>
                  <a:lnTo>
                    <a:pt x="750187" y="41383"/>
                  </a:lnTo>
                  <a:lnTo>
                    <a:pt x="693005" y="51914"/>
                  </a:lnTo>
                  <a:lnTo>
                    <a:pt x="637428" y="63521"/>
                  </a:lnTo>
                  <a:lnTo>
                    <a:pt x="583544" y="76170"/>
                  </a:lnTo>
                  <a:lnTo>
                    <a:pt x="531440" y="89827"/>
                  </a:lnTo>
                  <a:lnTo>
                    <a:pt x="481203" y="104457"/>
                  </a:lnTo>
                  <a:lnTo>
                    <a:pt x="432920" y="120028"/>
                  </a:lnTo>
                  <a:lnTo>
                    <a:pt x="386678" y="136503"/>
                  </a:lnTo>
                  <a:lnTo>
                    <a:pt x="342564" y="153850"/>
                  </a:lnTo>
                  <a:lnTo>
                    <a:pt x="300666" y="172034"/>
                  </a:lnTo>
                  <a:lnTo>
                    <a:pt x="261070" y="191020"/>
                  </a:lnTo>
                  <a:lnTo>
                    <a:pt x="223863" y="210774"/>
                  </a:lnTo>
                  <a:lnTo>
                    <a:pt x="189132" y="231263"/>
                  </a:lnTo>
                  <a:lnTo>
                    <a:pt x="156965" y="252451"/>
                  </a:lnTo>
                  <a:lnTo>
                    <a:pt x="100668" y="296791"/>
                  </a:lnTo>
                  <a:lnTo>
                    <a:pt x="55670" y="343519"/>
                  </a:lnTo>
                  <a:lnTo>
                    <a:pt x="22666" y="392363"/>
                  </a:lnTo>
                  <a:lnTo>
                    <a:pt x="2353" y="443048"/>
                  </a:lnTo>
                  <a:lnTo>
                    <a:pt x="0" y="454838"/>
                  </a:lnTo>
                  <a:lnTo>
                    <a:pt x="0" y="535761"/>
                  </a:lnTo>
                  <a:lnTo>
                    <a:pt x="10880" y="573107"/>
                  </a:lnTo>
                  <a:lnTo>
                    <a:pt x="37625" y="622905"/>
                  </a:lnTo>
                  <a:lnTo>
                    <a:pt x="76713" y="670725"/>
                  </a:lnTo>
                  <a:lnTo>
                    <a:pt x="127448" y="716294"/>
                  </a:lnTo>
                  <a:lnTo>
                    <a:pt x="189132" y="759336"/>
                  </a:lnTo>
                  <a:lnTo>
                    <a:pt x="223863" y="779825"/>
                  </a:lnTo>
                  <a:lnTo>
                    <a:pt x="261070" y="799579"/>
                  </a:lnTo>
                  <a:lnTo>
                    <a:pt x="300666" y="818565"/>
                  </a:lnTo>
                  <a:lnTo>
                    <a:pt x="342564" y="836749"/>
                  </a:lnTo>
                  <a:lnTo>
                    <a:pt x="386678" y="854096"/>
                  </a:lnTo>
                  <a:lnTo>
                    <a:pt x="432920" y="870571"/>
                  </a:lnTo>
                  <a:lnTo>
                    <a:pt x="481203" y="886142"/>
                  </a:lnTo>
                  <a:lnTo>
                    <a:pt x="531440" y="900772"/>
                  </a:lnTo>
                  <a:lnTo>
                    <a:pt x="583544" y="914429"/>
                  </a:lnTo>
                  <a:lnTo>
                    <a:pt x="637428" y="927078"/>
                  </a:lnTo>
                  <a:lnTo>
                    <a:pt x="693005" y="938685"/>
                  </a:lnTo>
                  <a:lnTo>
                    <a:pt x="750187" y="949216"/>
                  </a:lnTo>
                  <a:lnTo>
                    <a:pt x="808889" y="958636"/>
                  </a:lnTo>
                  <a:lnTo>
                    <a:pt x="869022" y="966910"/>
                  </a:lnTo>
                  <a:lnTo>
                    <a:pt x="930500" y="974006"/>
                  </a:lnTo>
                  <a:lnTo>
                    <a:pt x="993235" y="979888"/>
                  </a:lnTo>
                  <a:lnTo>
                    <a:pt x="1057142" y="984523"/>
                  </a:lnTo>
                  <a:lnTo>
                    <a:pt x="1122131" y="987876"/>
                  </a:lnTo>
                  <a:lnTo>
                    <a:pt x="1188118" y="989913"/>
                  </a:lnTo>
                  <a:lnTo>
                    <a:pt x="1255014" y="990600"/>
                  </a:lnTo>
                  <a:lnTo>
                    <a:pt x="1321914" y="989913"/>
                  </a:lnTo>
                  <a:lnTo>
                    <a:pt x="1387904" y="987876"/>
                  </a:lnTo>
                  <a:lnTo>
                    <a:pt x="1452897" y="984523"/>
                  </a:lnTo>
                  <a:lnTo>
                    <a:pt x="1516806" y="979888"/>
                  </a:lnTo>
                  <a:lnTo>
                    <a:pt x="1579544" y="974006"/>
                  </a:lnTo>
                  <a:lnTo>
                    <a:pt x="1641024" y="966910"/>
                  </a:lnTo>
                  <a:lnTo>
                    <a:pt x="1701159" y="958636"/>
                  </a:lnTo>
                  <a:lnTo>
                    <a:pt x="1759861" y="949216"/>
                  </a:lnTo>
                  <a:lnTo>
                    <a:pt x="1817045" y="938685"/>
                  </a:lnTo>
                  <a:lnTo>
                    <a:pt x="1872622" y="927078"/>
                  </a:lnTo>
                  <a:lnTo>
                    <a:pt x="1926506" y="914429"/>
                  </a:lnTo>
                  <a:lnTo>
                    <a:pt x="1978609" y="900772"/>
                  </a:lnTo>
                  <a:lnTo>
                    <a:pt x="2028846" y="886142"/>
                  </a:lnTo>
                  <a:lnTo>
                    <a:pt x="2077128" y="870571"/>
                  </a:lnTo>
                  <a:lnTo>
                    <a:pt x="2123369" y="854096"/>
                  </a:lnTo>
                  <a:lnTo>
                    <a:pt x="2167481" y="836749"/>
                  </a:lnTo>
                  <a:lnTo>
                    <a:pt x="2209378" y="818565"/>
                  </a:lnTo>
                  <a:lnTo>
                    <a:pt x="2248973" y="799579"/>
                  </a:lnTo>
                  <a:lnTo>
                    <a:pt x="2286178" y="779825"/>
                  </a:lnTo>
                  <a:lnTo>
                    <a:pt x="2320908" y="759336"/>
                  </a:lnTo>
                  <a:lnTo>
                    <a:pt x="2353073" y="738148"/>
                  </a:lnTo>
                  <a:lnTo>
                    <a:pt x="2409366" y="693808"/>
                  </a:lnTo>
                  <a:lnTo>
                    <a:pt x="2454362" y="647080"/>
                  </a:lnTo>
                  <a:lnTo>
                    <a:pt x="2487363" y="598236"/>
                  </a:lnTo>
                  <a:lnTo>
                    <a:pt x="2507674" y="547551"/>
                  </a:lnTo>
                  <a:lnTo>
                    <a:pt x="2514600" y="495300"/>
                  </a:lnTo>
                  <a:lnTo>
                    <a:pt x="2512854" y="468995"/>
                  </a:lnTo>
                  <a:lnTo>
                    <a:pt x="2499148" y="417492"/>
                  </a:lnTo>
                  <a:lnTo>
                    <a:pt x="2472405" y="367694"/>
                  </a:lnTo>
                  <a:lnTo>
                    <a:pt x="2433320" y="319874"/>
                  </a:lnTo>
                  <a:lnTo>
                    <a:pt x="2382588" y="274305"/>
                  </a:lnTo>
                  <a:lnTo>
                    <a:pt x="2320908" y="231263"/>
                  </a:lnTo>
                  <a:lnTo>
                    <a:pt x="2286178" y="210774"/>
                  </a:lnTo>
                  <a:lnTo>
                    <a:pt x="2248973" y="191020"/>
                  </a:lnTo>
                  <a:lnTo>
                    <a:pt x="2209378" y="172034"/>
                  </a:lnTo>
                  <a:lnTo>
                    <a:pt x="2167481" y="153850"/>
                  </a:lnTo>
                  <a:lnTo>
                    <a:pt x="2123369" y="136503"/>
                  </a:lnTo>
                  <a:lnTo>
                    <a:pt x="2077128" y="120028"/>
                  </a:lnTo>
                  <a:lnTo>
                    <a:pt x="2028846" y="104457"/>
                  </a:lnTo>
                  <a:lnTo>
                    <a:pt x="1978609" y="89827"/>
                  </a:lnTo>
                  <a:lnTo>
                    <a:pt x="1926506" y="76170"/>
                  </a:lnTo>
                  <a:lnTo>
                    <a:pt x="1872622" y="63521"/>
                  </a:lnTo>
                  <a:lnTo>
                    <a:pt x="1817045" y="51914"/>
                  </a:lnTo>
                  <a:lnTo>
                    <a:pt x="1759861" y="41383"/>
                  </a:lnTo>
                  <a:lnTo>
                    <a:pt x="1701159" y="31963"/>
                  </a:lnTo>
                  <a:lnTo>
                    <a:pt x="1641024" y="23689"/>
                  </a:lnTo>
                  <a:lnTo>
                    <a:pt x="1579544" y="16593"/>
                  </a:lnTo>
                  <a:lnTo>
                    <a:pt x="1516806" y="10711"/>
                  </a:lnTo>
                  <a:lnTo>
                    <a:pt x="1452897" y="6076"/>
                  </a:lnTo>
                  <a:lnTo>
                    <a:pt x="1387904" y="2723"/>
                  </a:lnTo>
                  <a:lnTo>
                    <a:pt x="1321914" y="686"/>
                  </a:lnTo>
                  <a:lnTo>
                    <a:pt x="1255014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0" y="5410200"/>
              <a:ext cx="2514600" cy="990600"/>
            </a:xfrm>
            <a:custGeom>
              <a:avLst/>
              <a:gdLst/>
              <a:ahLst/>
              <a:cxnLst/>
              <a:rect l="l" t="t" r="r" b="b"/>
              <a:pathLst>
                <a:path w="2514600" h="990600">
                  <a:moveTo>
                    <a:pt x="0" y="454838"/>
                  </a:moveTo>
                  <a:lnTo>
                    <a:pt x="10880" y="417492"/>
                  </a:lnTo>
                  <a:lnTo>
                    <a:pt x="37625" y="367694"/>
                  </a:lnTo>
                  <a:lnTo>
                    <a:pt x="76713" y="319874"/>
                  </a:lnTo>
                  <a:lnTo>
                    <a:pt x="127448" y="274305"/>
                  </a:lnTo>
                  <a:lnTo>
                    <a:pt x="189132" y="231263"/>
                  </a:lnTo>
                  <a:lnTo>
                    <a:pt x="223863" y="210774"/>
                  </a:lnTo>
                  <a:lnTo>
                    <a:pt x="261070" y="191020"/>
                  </a:lnTo>
                  <a:lnTo>
                    <a:pt x="300666" y="172034"/>
                  </a:lnTo>
                  <a:lnTo>
                    <a:pt x="342564" y="153850"/>
                  </a:lnTo>
                  <a:lnTo>
                    <a:pt x="386678" y="136503"/>
                  </a:lnTo>
                  <a:lnTo>
                    <a:pt x="432920" y="120028"/>
                  </a:lnTo>
                  <a:lnTo>
                    <a:pt x="481203" y="104457"/>
                  </a:lnTo>
                  <a:lnTo>
                    <a:pt x="531440" y="89827"/>
                  </a:lnTo>
                  <a:lnTo>
                    <a:pt x="583544" y="76170"/>
                  </a:lnTo>
                  <a:lnTo>
                    <a:pt x="637428" y="63521"/>
                  </a:lnTo>
                  <a:lnTo>
                    <a:pt x="693005" y="51914"/>
                  </a:lnTo>
                  <a:lnTo>
                    <a:pt x="750187" y="41383"/>
                  </a:lnTo>
                  <a:lnTo>
                    <a:pt x="808889" y="31963"/>
                  </a:lnTo>
                  <a:lnTo>
                    <a:pt x="869022" y="23689"/>
                  </a:lnTo>
                  <a:lnTo>
                    <a:pt x="930500" y="16593"/>
                  </a:lnTo>
                  <a:lnTo>
                    <a:pt x="993235" y="10711"/>
                  </a:lnTo>
                  <a:lnTo>
                    <a:pt x="1057142" y="6076"/>
                  </a:lnTo>
                  <a:lnTo>
                    <a:pt x="1122131" y="2723"/>
                  </a:lnTo>
                  <a:lnTo>
                    <a:pt x="1188118" y="686"/>
                  </a:lnTo>
                  <a:lnTo>
                    <a:pt x="1255014" y="0"/>
                  </a:lnTo>
                  <a:lnTo>
                    <a:pt x="1321914" y="686"/>
                  </a:lnTo>
                  <a:lnTo>
                    <a:pt x="1387904" y="2723"/>
                  </a:lnTo>
                  <a:lnTo>
                    <a:pt x="1452897" y="6076"/>
                  </a:lnTo>
                  <a:lnTo>
                    <a:pt x="1516806" y="10711"/>
                  </a:lnTo>
                  <a:lnTo>
                    <a:pt x="1579544" y="16593"/>
                  </a:lnTo>
                  <a:lnTo>
                    <a:pt x="1641024" y="23689"/>
                  </a:lnTo>
                  <a:lnTo>
                    <a:pt x="1701159" y="31963"/>
                  </a:lnTo>
                  <a:lnTo>
                    <a:pt x="1759861" y="41383"/>
                  </a:lnTo>
                  <a:lnTo>
                    <a:pt x="1817045" y="51914"/>
                  </a:lnTo>
                  <a:lnTo>
                    <a:pt x="1872622" y="63521"/>
                  </a:lnTo>
                  <a:lnTo>
                    <a:pt x="1926506" y="76170"/>
                  </a:lnTo>
                  <a:lnTo>
                    <a:pt x="1978609" y="89827"/>
                  </a:lnTo>
                  <a:lnTo>
                    <a:pt x="2028846" y="104457"/>
                  </a:lnTo>
                  <a:lnTo>
                    <a:pt x="2077128" y="120028"/>
                  </a:lnTo>
                  <a:lnTo>
                    <a:pt x="2123369" y="136503"/>
                  </a:lnTo>
                  <a:lnTo>
                    <a:pt x="2167481" y="153850"/>
                  </a:lnTo>
                  <a:lnTo>
                    <a:pt x="2209378" y="172034"/>
                  </a:lnTo>
                  <a:lnTo>
                    <a:pt x="2248973" y="191020"/>
                  </a:lnTo>
                  <a:lnTo>
                    <a:pt x="2286178" y="210774"/>
                  </a:lnTo>
                  <a:lnTo>
                    <a:pt x="2320908" y="231263"/>
                  </a:lnTo>
                  <a:lnTo>
                    <a:pt x="2353073" y="252451"/>
                  </a:lnTo>
                  <a:lnTo>
                    <a:pt x="2409366" y="296791"/>
                  </a:lnTo>
                  <a:lnTo>
                    <a:pt x="2454362" y="343519"/>
                  </a:lnTo>
                  <a:lnTo>
                    <a:pt x="2487363" y="392363"/>
                  </a:lnTo>
                  <a:lnTo>
                    <a:pt x="2507674" y="443048"/>
                  </a:lnTo>
                  <a:lnTo>
                    <a:pt x="2514600" y="495300"/>
                  </a:lnTo>
                  <a:lnTo>
                    <a:pt x="2512854" y="521604"/>
                  </a:lnTo>
                  <a:lnTo>
                    <a:pt x="2499148" y="573107"/>
                  </a:lnTo>
                  <a:lnTo>
                    <a:pt x="2472405" y="622905"/>
                  </a:lnTo>
                  <a:lnTo>
                    <a:pt x="2433320" y="670725"/>
                  </a:lnTo>
                  <a:lnTo>
                    <a:pt x="2382588" y="716294"/>
                  </a:lnTo>
                  <a:lnTo>
                    <a:pt x="2320908" y="759336"/>
                  </a:lnTo>
                  <a:lnTo>
                    <a:pt x="2286178" y="779825"/>
                  </a:lnTo>
                  <a:lnTo>
                    <a:pt x="2248973" y="799579"/>
                  </a:lnTo>
                  <a:lnTo>
                    <a:pt x="2209378" y="818565"/>
                  </a:lnTo>
                  <a:lnTo>
                    <a:pt x="2167481" y="836749"/>
                  </a:lnTo>
                  <a:lnTo>
                    <a:pt x="2123369" y="854096"/>
                  </a:lnTo>
                  <a:lnTo>
                    <a:pt x="2077128" y="870571"/>
                  </a:lnTo>
                  <a:lnTo>
                    <a:pt x="2028846" y="886142"/>
                  </a:lnTo>
                  <a:lnTo>
                    <a:pt x="1978609" y="900772"/>
                  </a:lnTo>
                  <a:lnTo>
                    <a:pt x="1926506" y="914429"/>
                  </a:lnTo>
                  <a:lnTo>
                    <a:pt x="1872622" y="927078"/>
                  </a:lnTo>
                  <a:lnTo>
                    <a:pt x="1817045" y="938685"/>
                  </a:lnTo>
                  <a:lnTo>
                    <a:pt x="1759861" y="949216"/>
                  </a:lnTo>
                  <a:lnTo>
                    <a:pt x="1701159" y="958636"/>
                  </a:lnTo>
                  <a:lnTo>
                    <a:pt x="1641024" y="966910"/>
                  </a:lnTo>
                  <a:lnTo>
                    <a:pt x="1579544" y="974006"/>
                  </a:lnTo>
                  <a:lnTo>
                    <a:pt x="1516806" y="979888"/>
                  </a:lnTo>
                  <a:lnTo>
                    <a:pt x="1452897" y="984523"/>
                  </a:lnTo>
                  <a:lnTo>
                    <a:pt x="1387904" y="987876"/>
                  </a:lnTo>
                  <a:lnTo>
                    <a:pt x="1321914" y="989913"/>
                  </a:lnTo>
                  <a:lnTo>
                    <a:pt x="1255014" y="990600"/>
                  </a:lnTo>
                  <a:lnTo>
                    <a:pt x="1188118" y="989913"/>
                  </a:lnTo>
                  <a:lnTo>
                    <a:pt x="1122131" y="987876"/>
                  </a:lnTo>
                  <a:lnTo>
                    <a:pt x="1057142" y="984523"/>
                  </a:lnTo>
                  <a:lnTo>
                    <a:pt x="993235" y="979888"/>
                  </a:lnTo>
                  <a:lnTo>
                    <a:pt x="930500" y="974006"/>
                  </a:lnTo>
                  <a:lnTo>
                    <a:pt x="869022" y="966910"/>
                  </a:lnTo>
                  <a:lnTo>
                    <a:pt x="808889" y="958636"/>
                  </a:lnTo>
                  <a:lnTo>
                    <a:pt x="750187" y="949216"/>
                  </a:lnTo>
                  <a:lnTo>
                    <a:pt x="693005" y="938685"/>
                  </a:lnTo>
                  <a:lnTo>
                    <a:pt x="637428" y="927078"/>
                  </a:lnTo>
                  <a:lnTo>
                    <a:pt x="583544" y="914429"/>
                  </a:lnTo>
                  <a:lnTo>
                    <a:pt x="531440" y="900772"/>
                  </a:lnTo>
                  <a:lnTo>
                    <a:pt x="481203" y="886142"/>
                  </a:lnTo>
                  <a:lnTo>
                    <a:pt x="432920" y="870571"/>
                  </a:lnTo>
                  <a:lnTo>
                    <a:pt x="386678" y="854096"/>
                  </a:lnTo>
                  <a:lnTo>
                    <a:pt x="342564" y="836749"/>
                  </a:lnTo>
                  <a:lnTo>
                    <a:pt x="300666" y="818565"/>
                  </a:lnTo>
                  <a:lnTo>
                    <a:pt x="261070" y="799579"/>
                  </a:lnTo>
                  <a:lnTo>
                    <a:pt x="223863" y="779825"/>
                  </a:lnTo>
                  <a:lnTo>
                    <a:pt x="189132" y="759336"/>
                  </a:lnTo>
                  <a:lnTo>
                    <a:pt x="156965" y="738148"/>
                  </a:lnTo>
                  <a:lnTo>
                    <a:pt x="100668" y="693808"/>
                  </a:lnTo>
                  <a:lnTo>
                    <a:pt x="55670" y="647080"/>
                  </a:lnTo>
                  <a:lnTo>
                    <a:pt x="22666" y="598236"/>
                  </a:lnTo>
                  <a:lnTo>
                    <a:pt x="2353" y="547551"/>
                  </a:lnTo>
                  <a:lnTo>
                    <a:pt x="0" y="535761"/>
                  </a:lnTo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690778" y="6038799"/>
            <a:ext cx="112776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Pri</a:t>
            </a:r>
            <a:r>
              <a:rPr sz="2000" spc="-10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ileges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3881437" y="6015037"/>
            <a:ext cx="2818765" cy="847725"/>
            <a:chOff x="3881437" y="6015037"/>
            <a:chExt cx="2818765" cy="847725"/>
          </a:xfrm>
        </p:grpSpPr>
        <p:sp>
          <p:nvSpPr>
            <p:cNvPr id="21" name="object 21"/>
            <p:cNvSpPr/>
            <p:nvPr/>
          </p:nvSpPr>
          <p:spPr>
            <a:xfrm>
              <a:off x="3886200" y="6019800"/>
              <a:ext cx="2809240" cy="838200"/>
            </a:xfrm>
            <a:custGeom>
              <a:avLst/>
              <a:gdLst/>
              <a:ahLst/>
              <a:cxnLst/>
              <a:rect l="l" t="t" r="r" b="b"/>
              <a:pathLst>
                <a:path w="2809240" h="838200">
                  <a:moveTo>
                    <a:pt x="1404365" y="0"/>
                  </a:moveTo>
                  <a:lnTo>
                    <a:pt x="1336324" y="571"/>
                  </a:lnTo>
                  <a:lnTo>
                    <a:pt x="1269119" y="2267"/>
                  </a:lnTo>
                  <a:lnTo>
                    <a:pt x="1202823" y="5062"/>
                  </a:lnTo>
                  <a:lnTo>
                    <a:pt x="1137509" y="8931"/>
                  </a:lnTo>
                  <a:lnTo>
                    <a:pt x="1073252" y="13846"/>
                  </a:lnTo>
                  <a:lnTo>
                    <a:pt x="1010124" y="19783"/>
                  </a:lnTo>
                  <a:lnTo>
                    <a:pt x="948200" y="26715"/>
                  </a:lnTo>
                  <a:lnTo>
                    <a:pt x="887553" y="34617"/>
                  </a:lnTo>
                  <a:lnTo>
                    <a:pt x="828257" y="43462"/>
                  </a:lnTo>
                  <a:lnTo>
                    <a:pt x="770385" y="53224"/>
                  </a:lnTo>
                  <a:lnTo>
                    <a:pt x="714010" y="63878"/>
                  </a:lnTo>
                  <a:lnTo>
                    <a:pt x="659207" y="75397"/>
                  </a:lnTo>
                  <a:lnTo>
                    <a:pt x="606049" y="87756"/>
                  </a:lnTo>
                  <a:lnTo>
                    <a:pt x="554609" y="100929"/>
                  </a:lnTo>
                  <a:lnTo>
                    <a:pt x="504962" y="114890"/>
                  </a:lnTo>
                  <a:lnTo>
                    <a:pt x="457179" y="129612"/>
                  </a:lnTo>
                  <a:lnTo>
                    <a:pt x="411337" y="145070"/>
                  </a:lnTo>
                  <a:lnTo>
                    <a:pt x="367507" y="161238"/>
                  </a:lnTo>
                  <a:lnTo>
                    <a:pt x="325763" y="178090"/>
                  </a:lnTo>
                  <a:lnTo>
                    <a:pt x="286179" y="195600"/>
                  </a:lnTo>
                  <a:lnTo>
                    <a:pt x="248829" y="213742"/>
                  </a:lnTo>
                  <a:lnTo>
                    <a:pt x="213785" y="232490"/>
                  </a:lnTo>
                  <a:lnTo>
                    <a:pt x="150914" y="271701"/>
                  </a:lnTo>
                  <a:lnTo>
                    <a:pt x="98155" y="313025"/>
                  </a:lnTo>
                  <a:lnTo>
                    <a:pt x="56095" y="356254"/>
                  </a:lnTo>
                  <a:lnTo>
                    <a:pt x="25323" y="401181"/>
                  </a:lnTo>
                  <a:lnTo>
                    <a:pt x="6428" y="447599"/>
                  </a:lnTo>
                  <a:lnTo>
                    <a:pt x="0" y="495300"/>
                  </a:lnTo>
                  <a:lnTo>
                    <a:pt x="1619" y="519297"/>
                  </a:lnTo>
                  <a:lnTo>
                    <a:pt x="14354" y="566382"/>
                  </a:lnTo>
                  <a:lnTo>
                    <a:pt x="39261" y="612081"/>
                  </a:lnTo>
                  <a:lnTo>
                    <a:pt x="75750" y="656185"/>
                  </a:lnTo>
                  <a:lnTo>
                    <a:pt x="123234" y="698488"/>
                  </a:lnTo>
                  <a:lnTo>
                    <a:pt x="181123" y="738781"/>
                  </a:lnTo>
                  <a:lnTo>
                    <a:pt x="248829" y="776858"/>
                  </a:lnTo>
                  <a:lnTo>
                    <a:pt x="286179" y="795000"/>
                  </a:lnTo>
                  <a:lnTo>
                    <a:pt x="325763" y="812510"/>
                  </a:lnTo>
                  <a:lnTo>
                    <a:pt x="367507" y="829361"/>
                  </a:lnTo>
                  <a:lnTo>
                    <a:pt x="391459" y="838197"/>
                  </a:lnTo>
                  <a:lnTo>
                    <a:pt x="2417272" y="838197"/>
                  </a:lnTo>
                  <a:lnTo>
                    <a:pt x="2482968" y="812510"/>
                  </a:lnTo>
                  <a:lnTo>
                    <a:pt x="2522552" y="795000"/>
                  </a:lnTo>
                  <a:lnTo>
                    <a:pt x="2559902" y="776858"/>
                  </a:lnTo>
                  <a:lnTo>
                    <a:pt x="2594946" y="758110"/>
                  </a:lnTo>
                  <a:lnTo>
                    <a:pt x="2657817" y="718899"/>
                  </a:lnTo>
                  <a:lnTo>
                    <a:pt x="2710576" y="677575"/>
                  </a:lnTo>
                  <a:lnTo>
                    <a:pt x="2752636" y="634345"/>
                  </a:lnTo>
                  <a:lnTo>
                    <a:pt x="2783408" y="589418"/>
                  </a:lnTo>
                  <a:lnTo>
                    <a:pt x="2802303" y="543000"/>
                  </a:lnTo>
                  <a:lnTo>
                    <a:pt x="2808731" y="495300"/>
                  </a:lnTo>
                  <a:lnTo>
                    <a:pt x="2807112" y="471302"/>
                  </a:lnTo>
                  <a:lnTo>
                    <a:pt x="2794377" y="424217"/>
                  </a:lnTo>
                  <a:lnTo>
                    <a:pt x="2769470" y="378518"/>
                  </a:lnTo>
                  <a:lnTo>
                    <a:pt x="2732981" y="334414"/>
                  </a:lnTo>
                  <a:lnTo>
                    <a:pt x="2685497" y="292112"/>
                  </a:lnTo>
                  <a:lnTo>
                    <a:pt x="2627608" y="251818"/>
                  </a:lnTo>
                  <a:lnTo>
                    <a:pt x="2559902" y="213742"/>
                  </a:lnTo>
                  <a:lnTo>
                    <a:pt x="2522552" y="195600"/>
                  </a:lnTo>
                  <a:lnTo>
                    <a:pt x="2482968" y="178090"/>
                  </a:lnTo>
                  <a:lnTo>
                    <a:pt x="2441224" y="161238"/>
                  </a:lnTo>
                  <a:lnTo>
                    <a:pt x="2397394" y="145070"/>
                  </a:lnTo>
                  <a:lnTo>
                    <a:pt x="2351552" y="129612"/>
                  </a:lnTo>
                  <a:lnTo>
                    <a:pt x="2303769" y="114890"/>
                  </a:lnTo>
                  <a:lnTo>
                    <a:pt x="2254122" y="100929"/>
                  </a:lnTo>
                  <a:lnTo>
                    <a:pt x="2202682" y="87756"/>
                  </a:lnTo>
                  <a:lnTo>
                    <a:pt x="2149524" y="75397"/>
                  </a:lnTo>
                  <a:lnTo>
                    <a:pt x="2094721" y="63878"/>
                  </a:lnTo>
                  <a:lnTo>
                    <a:pt x="2038346" y="53224"/>
                  </a:lnTo>
                  <a:lnTo>
                    <a:pt x="1980474" y="43462"/>
                  </a:lnTo>
                  <a:lnTo>
                    <a:pt x="1921178" y="34617"/>
                  </a:lnTo>
                  <a:lnTo>
                    <a:pt x="1860531" y="26715"/>
                  </a:lnTo>
                  <a:lnTo>
                    <a:pt x="1798607" y="19783"/>
                  </a:lnTo>
                  <a:lnTo>
                    <a:pt x="1735479" y="13846"/>
                  </a:lnTo>
                  <a:lnTo>
                    <a:pt x="1671222" y="8931"/>
                  </a:lnTo>
                  <a:lnTo>
                    <a:pt x="1605908" y="5062"/>
                  </a:lnTo>
                  <a:lnTo>
                    <a:pt x="1539612" y="2267"/>
                  </a:lnTo>
                  <a:lnTo>
                    <a:pt x="1472407" y="571"/>
                  </a:lnTo>
                  <a:lnTo>
                    <a:pt x="1404365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886200" y="6019800"/>
              <a:ext cx="2809240" cy="838200"/>
            </a:xfrm>
            <a:custGeom>
              <a:avLst/>
              <a:gdLst/>
              <a:ahLst/>
              <a:cxnLst/>
              <a:rect l="l" t="t" r="r" b="b"/>
              <a:pathLst>
                <a:path w="2809240" h="838200">
                  <a:moveTo>
                    <a:pt x="0" y="495300"/>
                  </a:moveTo>
                  <a:lnTo>
                    <a:pt x="6428" y="447599"/>
                  </a:lnTo>
                  <a:lnTo>
                    <a:pt x="25323" y="401181"/>
                  </a:lnTo>
                  <a:lnTo>
                    <a:pt x="56095" y="356254"/>
                  </a:lnTo>
                  <a:lnTo>
                    <a:pt x="98155" y="313025"/>
                  </a:lnTo>
                  <a:lnTo>
                    <a:pt x="150914" y="271701"/>
                  </a:lnTo>
                  <a:lnTo>
                    <a:pt x="213785" y="232490"/>
                  </a:lnTo>
                  <a:lnTo>
                    <a:pt x="248829" y="213742"/>
                  </a:lnTo>
                  <a:lnTo>
                    <a:pt x="286179" y="195600"/>
                  </a:lnTo>
                  <a:lnTo>
                    <a:pt x="325763" y="178090"/>
                  </a:lnTo>
                  <a:lnTo>
                    <a:pt x="367507" y="161238"/>
                  </a:lnTo>
                  <a:lnTo>
                    <a:pt x="411337" y="145070"/>
                  </a:lnTo>
                  <a:lnTo>
                    <a:pt x="457179" y="129612"/>
                  </a:lnTo>
                  <a:lnTo>
                    <a:pt x="504962" y="114890"/>
                  </a:lnTo>
                  <a:lnTo>
                    <a:pt x="554609" y="100929"/>
                  </a:lnTo>
                  <a:lnTo>
                    <a:pt x="606049" y="87756"/>
                  </a:lnTo>
                  <a:lnTo>
                    <a:pt x="659207" y="75397"/>
                  </a:lnTo>
                  <a:lnTo>
                    <a:pt x="714010" y="63878"/>
                  </a:lnTo>
                  <a:lnTo>
                    <a:pt x="770385" y="53224"/>
                  </a:lnTo>
                  <a:lnTo>
                    <a:pt x="828257" y="43462"/>
                  </a:lnTo>
                  <a:lnTo>
                    <a:pt x="887553" y="34617"/>
                  </a:lnTo>
                  <a:lnTo>
                    <a:pt x="948200" y="26715"/>
                  </a:lnTo>
                  <a:lnTo>
                    <a:pt x="1010124" y="19783"/>
                  </a:lnTo>
                  <a:lnTo>
                    <a:pt x="1073252" y="13846"/>
                  </a:lnTo>
                  <a:lnTo>
                    <a:pt x="1137509" y="8931"/>
                  </a:lnTo>
                  <a:lnTo>
                    <a:pt x="1202823" y="5062"/>
                  </a:lnTo>
                  <a:lnTo>
                    <a:pt x="1269119" y="2267"/>
                  </a:lnTo>
                  <a:lnTo>
                    <a:pt x="1336324" y="571"/>
                  </a:lnTo>
                  <a:lnTo>
                    <a:pt x="1404365" y="0"/>
                  </a:lnTo>
                  <a:lnTo>
                    <a:pt x="1472407" y="571"/>
                  </a:lnTo>
                  <a:lnTo>
                    <a:pt x="1539612" y="2267"/>
                  </a:lnTo>
                  <a:lnTo>
                    <a:pt x="1605908" y="5062"/>
                  </a:lnTo>
                  <a:lnTo>
                    <a:pt x="1671222" y="8931"/>
                  </a:lnTo>
                  <a:lnTo>
                    <a:pt x="1735479" y="13846"/>
                  </a:lnTo>
                  <a:lnTo>
                    <a:pt x="1798607" y="19783"/>
                  </a:lnTo>
                  <a:lnTo>
                    <a:pt x="1860531" y="26715"/>
                  </a:lnTo>
                  <a:lnTo>
                    <a:pt x="1921178" y="34617"/>
                  </a:lnTo>
                  <a:lnTo>
                    <a:pt x="1980474" y="43462"/>
                  </a:lnTo>
                  <a:lnTo>
                    <a:pt x="2038346" y="53224"/>
                  </a:lnTo>
                  <a:lnTo>
                    <a:pt x="2094721" y="63878"/>
                  </a:lnTo>
                  <a:lnTo>
                    <a:pt x="2149524" y="75397"/>
                  </a:lnTo>
                  <a:lnTo>
                    <a:pt x="2202682" y="87756"/>
                  </a:lnTo>
                  <a:lnTo>
                    <a:pt x="2254122" y="100929"/>
                  </a:lnTo>
                  <a:lnTo>
                    <a:pt x="2303769" y="114890"/>
                  </a:lnTo>
                  <a:lnTo>
                    <a:pt x="2351552" y="129612"/>
                  </a:lnTo>
                  <a:lnTo>
                    <a:pt x="2397394" y="145070"/>
                  </a:lnTo>
                  <a:lnTo>
                    <a:pt x="2441224" y="161238"/>
                  </a:lnTo>
                  <a:lnTo>
                    <a:pt x="2482968" y="178090"/>
                  </a:lnTo>
                  <a:lnTo>
                    <a:pt x="2522552" y="195600"/>
                  </a:lnTo>
                  <a:lnTo>
                    <a:pt x="2559902" y="213742"/>
                  </a:lnTo>
                  <a:lnTo>
                    <a:pt x="2594946" y="232490"/>
                  </a:lnTo>
                  <a:lnTo>
                    <a:pt x="2657817" y="271701"/>
                  </a:lnTo>
                  <a:lnTo>
                    <a:pt x="2710576" y="313025"/>
                  </a:lnTo>
                  <a:lnTo>
                    <a:pt x="2752636" y="356254"/>
                  </a:lnTo>
                  <a:lnTo>
                    <a:pt x="2783408" y="401181"/>
                  </a:lnTo>
                  <a:lnTo>
                    <a:pt x="2802303" y="447599"/>
                  </a:lnTo>
                  <a:lnTo>
                    <a:pt x="2808731" y="495300"/>
                  </a:lnTo>
                  <a:lnTo>
                    <a:pt x="2807112" y="519297"/>
                  </a:lnTo>
                  <a:lnTo>
                    <a:pt x="2794377" y="566382"/>
                  </a:lnTo>
                  <a:lnTo>
                    <a:pt x="2769470" y="612081"/>
                  </a:lnTo>
                  <a:lnTo>
                    <a:pt x="2732981" y="656185"/>
                  </a:lnTo>
                  <a:lnTo>
                    <a:pt x="2685497" y="698488"/>
                  </a:lnTo>
                  <a:lnTo>
                    <a:pt x="2627608" y="738781"/>
                  </a:lnTo>
                  <a:lnTo>
                    <a:pt x="2559902" y="776858"/>
                  </a:lnTo>
                  <a:lnTo>
                    <a:pt x="2522552" y="795000"/>
                  </a:lnTo>
                  <a:lnTo>
                    <a:pt x="2482968" y="812510"/>
                  </a:lnTo>
                  <a:lnTo>
                    <a:pt x="2441224" y="829361"/>
                  </a:lnTo>
                  <a:lnTo>
                    <a:pt x="2417272" y="838197"/>
                  </a:lnTo>
                </a:path>
                <a:path w="2809240" h="838200">
                  <a:moveTo>
                    <a:pt x="391459" y="838197"/>
                  </a:moveTo>
                  <a:lnTo>
                    <a:pt x="325763" y="812510"/>
                  </a:lnTo>
                  <a:lnTo>
                    <a:pt x="286179" y="795000"/>
                  </a:lnTo>
                  <a:lnTo>
                    <a:pt x="248829" y="776858"/>
                  </a:lnTo>
                  <a:lnTo>
                    <a:pt x="213785" y="758110"/>
                  </a:lnTo>
                  <a:lnTo>
                    <a:pt x="150914" y="718899"/>
                  </a:lnTo>
                  <a:lnTo>
                    <a:pt x="98155" y="677575"/>
                  </a:lnTo>
                  <a:lnTo>
                    <a:pt x="56095" y="634345"/>
                  </a:lnTo>
                  <a:lnTo>
                    <a:pt x="25323" y="589418"/>
                  </a:lnTo>
                  <a:lnTo>
                    <a:pt x="6428" y="543000"/>
                  </a:lnTo>
                  <a:lnTo>
                    <a:pt x="1619" y="519297"/>
                  </a:lnTo>
                  <a:lnTo>
                    <a:pt x="0" y="495300"/>
                  </a:lnTo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4028694" y="6191199"/>
            <a:ext cx="2178685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-7" baseline="1984" dirty="0" smtClean="0">
                <a:latin typeface="Arial"/>
                <a:cs typeface="Arial"/>
              </a:rPr>
              <a:t>L02</a:t>
            </a:r>
            <a:r>
              <a:rPr lang="en-US" sz="2100" spc="-7" baseline="1984" dirty="0" smtClean="0">
                <a:latin typeface="Arial"/>
                <a:cs typeface="Arial"/>
              </a:rPr>
              <a:t>      </a:t>
            </a:r>
            <a:r>
              <a:rPr sz="2100" spc="-44" baseline="1984" dirty="0" smtClean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Network</a:t>
            </a:r>
          </a:p>
          <a:p>
            <a:pPr marL="504825">
              <a:lnSpc>
                <a:spcPct val="100000"/>
              </a:lnSpc>
              <a:spcBef>
                <a:spcPts val="5"/>
              </a:spcBef>
            </a:pPr>
            <a:r>
              <a:rPr sz="2000" dirty="0" smtClean="0">
                <a:latin typeface="Arial"/>
                <a:cs typeface="Arial"/>
              </a:rPr>
              <a:t>Configuration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862832" y="170180"/>
            <a:ext cx="1350645" cy="63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979" marR="5080" indent="-208915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Inventory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of  Devices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2871216" y="2529839"/>
            <a:ext cx="3626485" cy="1388110"/>
            <a:chOff x="2871216" y="2529839"/>
            <a:chExt cx="3626485" cy="1388110"/>
          </a:xfrm>
        </p:grpSpPr>
        <p:pic>
          <p:nvPicPr>
            <p:cNvPr id="26" name="object 2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14344" y="2529839"/>
              <a:ext cx="2451354" cy="899922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71216" y="3017519"/>
              <a:ext cx="3626357" cy="899921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3112770" y="2636266"/>
            <a:ext cx="3117850" cy="10020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642620">
              <a:lnSpc>
                <a:spcPct val="100000"/>
              </a:lnSpc>
              <a:spcBef>
                <a:spcPts val="105"/>
              </a:spcBef>
            </a:pPr>
            <a:r>
              <a:rPr sz="3200" dirty="0">
                <a:solidFill>
                  <a:srgbClr val="31936A"/>
                </a:solidFill>
                <a:latin typeface="Arial"/>
                <a:cs typeface="Arial"/>
              </a:rPr>
              <a:t>20 Critical  Security</a:t>
            </a:r>
            <a:r>
              <a:rPr sz="3200" spc="-85" dirty="0">
                <a:solidFill>
                  <a:srgbClr val="31936A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31936A"/>
                </a:solidFill>
                <a:latin typeface="Arial"/>
                <a:cs typeface="Arial"/>
              </a:rPr>
              <a:t>Controls</a:t>
            </a:r>
            <a:endParaRPr sz="3200">
              <a:latin typeface="Arial"/>
              <a:cs typeface="Arial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-4572" y="300227"/>
            <a:ext cx="9153525" cy="6486525"/>
            <a:chOff x="-4572" y="300227"/>
            <a:chExt cx="9153525" cy="6486525"/>
          </a:xfrm>
        </p:grpSpPr>
        <p:pic>
          <p:nvPicPr>
            <p:cNvPr id="30" name="object 3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4572" y="300227"/>
              <a:ext cx="3971544" cy="3590544"/>
            </a:xfrm>
            <a:prstGeom prst="rect">
              <a:avLst/>
            </a:prstGeom>
          </p:spPr>
        </p:pic>
        <p:sp>
          <p:nvSpPr>
            <p:cNvPr id="31" name="object 31"/>
            <p:cNvSpPr/>
            <p:nvPr/>
          </p:nvSpPr>
          <p:spPr>
            <a:xfrm>
              <a:off x="6624827" y="3276600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1259586" y="0"/>
                  </a:moveTo>
                  <a:lnTo>
                    <a:pt x="1192685" y="686"/>
                  </a:lnTo>
                  <a:lnTo>
                    <a:pt x="1126695" y="2723"/>
                  </a:lnTo>
                  <a:lnTo>
                    <a:pt x="1061702" y="6075"/>
                  </a:lnTo>
                  <a:lnTo>
                    <a:pt x="997793" y="10710"/>
                  </a:lnTo>
                  <a:lnTo>
                    <a:pt x="935055" y="16592"/>
                  </a:lnTo>
                  <a:lnTo>
                    <a:pt x="873575" y="23687"/>
                  </a:lnTo>
                  <a:lnTo>
                    <a:pt x="813440" y="31962"/>
                  </a:lnTo>
                  <a:lnTo>
                    <a:pt x="754738" y="41381"/>
                  </a:lnTo>
                  <a:lnTo>
                    <a:pt x="697554" y="51911"/>
                  </a:lnTo>
                  <a:lnTo>
                    <a:pt x="641977" y="63518"/>
                  </a:lnTo>
                  <a:lnTo>
                    <a:pt x="588093" y="76167"/>
                  </a:lnTo>
                  <a:lnTo>
                    <a:pt x="535990" y="89823"/>
                  </a:lnTo>
                  <a:lnTo>
                    <a:pt x="485753" y="104454"/>
                  </a:lnTo>
                  <a:lnTo>
                    <a:pt x="437471" y="120024"/>
                  </a:lnTo>
                  <a:lnTo>
                    <a:pt x="391230" y="136499"/>
                  </a:lnTo>
                  <a:lnTo>
                    <a:pt x="347118" y="153845"/>
                  </a:lnTo>
                  <a:lnTo>
                    <a:pt x="305221" y="172028"/>
                  </a:lnTo>
                  <a:lnTo>
                    <a:pt x="265626" y="191014"/>
                  </a:lnTo>
                  <a:lnTo>
                    <a:pt x="228421" y="210769"/>
                  </a:lnTo>
                  <a:lnTo>
                    <a:pt x="193691" y="231257"/>
                  </a:lnTo>
                  <a:lnTo>
                    <a:pt x="161526" y="252446"/>
                  </a:lnTo>
                  <a:lnTo>
                    <a:pt x="105233" y="296785"/>
                  </a:lnTo>
                  <a:lnTo>
                    <a:pt x="60237" y="343515"/>
                  </a:lnTo>
                  <a:lnTo>
                    <a:pt x="27236" y="392359"/>
                  </a:lnTo>
                  <a:lnTo>
                    <a:pt x="6925" y="443045"/>
                  </a:lnTo>
                  <a:lnTo>
                    <a:pt x="0" y="495300"/>
                  </a:lnTo>
                  <a:lnTo>
                    <a:pt x="1745" y="521605"/>
                  </a:lnTo>
                  <a:lnTo>
                    <a:pt x="15451" y="573110"/>
                  </a:lnTo>
                  <a:lnTo>
                    <a:pt x="42194" y="622909"/>
                  </a:lnTo>
                  <a:lnTo>
                    <a:pt x="81279" y="670730"/>
                  </a:lnTo>
                  <a:lnTo>
                    <a:pt x="132011" y="716299"/>
                  </a:lnTo>
                  <a:lnTo>
                    <a:pt x="193691" y="759342"/>
                  </a:lnTo>
                  <a:lnTo>
                    <a:pt x="228421" y="779830"/>
                  </a:lnTo>
                  <a:lnTo>
                    <a:pt x="265626" y="799585"/>
                  </a:lnTo>
                  <a:lnTo>
                    <a:pt x="305221" y="818571"/>
                  </a:lnTo>
                  <a:lnTo>
                    <a:pt x="347118" y="836754"/>
                  </a:lnTo>
                  <a:lnTo>
                    <a:pt x="391230" y="854100"/>
                  </a:lnTo>
                  <a:lnTo>
                    <a:pt x="437471" y="870575"/>
                  </a:lnTo>
                  <a:lnTo>
                    <a:pt x="485753" y="886145"/>
                  </a:lnTo>
                  <a:lnTo>
                    <a:pt x="535990" y="900776"/>
                  </a:lnTo>
                  <a:lnTo>
                    <a:pt x="588093" y="914432"/>
                  </a:lnTo>
                  <a:lnTo>
                    <a:pt x="641977" y="927081"/>
                  </a:lnTo>
                  <a:lnTo>
                    <a:pt x="697554" y="938688"/>
                  </a:lnTo>
                  <a:lnTo>
                    <a:pt x="754738" y="949218"/>
                  </a:lnTo>
                  <a:lnTo>
                    <a:pt x="813440" y="958637"/>
                  </a:lnTo>
                  <a:lnTo>
                    <a:pt x="873575" y="966912"/>
                  </a:lnTo>
                  <a:lnTo>
                    <a:pt x="935055" y="974007"/>
                  </a:lnTo>
                  <a:lnTo>
                    <a:pt x="997793" y="979889"/>
                  </a:lnTo>
                  <a:lnTo>
                    <a:pt x="1061702" y="984524"/>
                  </a:lnTo>
                  <a:lnTo>
                    <a:pt x="1126695" y="987876"/>
                  </a:lnTo>
                  <a:lnTo>
                    <a:pt x="1192685" y="989913"/>
                  </a:lnTo>
                  <a:lnTo>
                    <a:pt x="1259586" y="990600"/>
                  </a:lnTo>
                  <a:lnTo>
                    <a:pt x="1326486" y="989913"/>
                  </a:lnTo>
                  <a:lnTo>
                    <a:pt x="1392476" y="987876"/>
                  </a:lnTo>
                  <a:lnTo>
                    <a:pt x="1457469" y="984524"/>
                  </a:lnTo>
                  <a:lnTo>
                    <a:pt x="1521378" y="979889"/>
                  </a:lnTo>
                  <a:lnTo>
                    <a:pt x="1584116" y="974007"/>
                  </a:lnTo>
                  <a:lnTo>
                    <a:pt x="1645596" y="966912"/>
                  </a:lnTo>
                  <a:lnTo>
                    <a:pt x="1705731" y="958637"/>
                  </a:lnTo>
                  <a:lnTo>
                    <a:pt x="1764433" y="949218"/>
                  </a:lnTo>
                  <a:lnTo>
                    <a:pt x="1821617" y="938688"/>
                  </a:lnTo>
                  <a:lnTo>
                    <a:pt x="1877194" y="927081"/>
                  </a:lnTo>
                  <a:lnTo>
                    <a:pt x="1931078" y="914432"/>
                  </a:lnTo>
                  <a:lnTo>
                    <a:pt x="1983181" y="900776"/>
                  </a:lnTo>
                  <a:lnTo>
                    <a:pt x="2033418" y="886145"/>
                  </a:lnTo>
                  <a:lnTo>
                    <a:pt x="2081700" y="870575"/>
                  </a:lnTo>
                  <a:lnTo>
                    <a:pt x="2127941" y="854100"/>
                  </a:lnTo>
                  <a:lnTo>
                    <a:pt x="2172053" y="836754"/>
                  </a:lnTo>
                  <a:lnTo>
                    <a:pt x="2213950" y="818571"/>
                  </a:lnTo>
                  <a:lnTo>
                    <a:pt x="2253545" y="799585"/>
                  </a:lnTo>
                  <a:lnTo>
                    <a:pt x="2290750" y="779830"/>
                  </a:lnTo>
                  <a:lnTo>
                    <a:pt x="2325480" y="759342"/>
                  </a:lnTo>
                  <a:lnTo>
                    <a:pt x="2357645" y="738153"/>
                  </a:lnTo>
                  <a:lnTo>
                    <a:pt x="2413938" y="693814"/>
                  </a:lnTo>
                  <a:lnTo>
                    <a:pt x="2458934" y="647084"/>
                  </a:lnTo>
                  <a:lnTo>
                    <a:pt x="2491935" y="598240"/>
                  </a:lnTo>
                  <a:lnTo>
                    <a:pt x="2512246" y="547554"/>
                  </a:lnTo>
                  <a:lnTo>
                    <a:pt x="2519172" y="495300"/>
                  </a:lnTo>
                  <a:lnTo>
                    <a:pt x="2517426" y="468994"/>
                  </a:lnTo>
                  <a:lnTo>
                    <a:pt x="2503720" y="417489"/>
                  </a:lnTo>
                  <a:lnTo>
                    <a:pt x="2476977" y="367690"/>
                  </a:lnTo>
                  <a:lnTo>
                    <a:pt x="2437892" y="319869"/>
                  </a:lnTo>
                  <a:lnTo>
                    <a:pt x="2387160" y="274300"/>
                  </a:lnTo>
                  <a:lnTo>
                    <a:pt x="2325480" y="231257"/>
                  </a:lnTo>
                  <a:lnTo>
                    <a:pt x="2290750" y="210769"/>
                  </a:lnTo>
                  <a:lnTo>
                    <a:pt x="2253545" y="191014"/>
                  </a:lnTo>
                  <a:lnTo>
                    <a:pt x="2213950" y="172028"/>
                  </a:lnTo>
                  <a:lnTo>
                    <a:pt x="2172053" y="153845"/>
                  </a:lnTo>
                  <a:lnTo>
                    <a:pt x="2127941" y="136499"/>
                  </a:lnTo>
                  <a:lnTo>
                    <a:pt x="2081700" y="120024"/>
                  </a:lnTo>
                  <a:lnTo>
                    <a:pt x="2033418" y="104454"/>
                  </a:lnTo>
                  <a:lnTo>
                    <a:pt x="1983181" y="89823"/>
                  </a:lnTo>
                  <a:lnTo>
                    <a:pt x="1931078" y="76167"/>
                  </a:lnTo>
                  <a:lnTo>
                    <a:pt x="1877194" y="63518"/>
                  </a:lnTo>
                  <a:lnTo>
                    <a:pt x="1821617" y="51911"/>
                  </a:lnTo>
                  <a:lnTo>
                    <a:pt x="1764433" y="41381"/>
                  </a:lnTo>
                  <a:lnTo>
                    <a:pt x="1705731" y="31962"/>
                  </a:lnTo>
                  <a:lnTo>
                    <a:pt x="1645596" y="23687"/>
                  </a:lnTo>
                  <a:lnTo>
                    <a:pt x="1584116" y="16592"/>
                  </a:lnTo>
                  <a:lnTo>
                    <a:pt x="1521378" y="10710"/>
                  </a:lnTo>
                  <a:lnTo>
                    <a:pt x="1457469" y="6075"/>
                  </a:lnTo>
                  <a:lnTo>
                    <a:pt x="1392476" y="2723"/>
                  </a:lnTo>
                  <a:lnTo>
                    <a:pt x="1326486" y="686"/>
                  </a:lnTo>
                  <a:lnTo>
                    <a:pt x="1259586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6624827" y="3276600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6" y="392359"/>
                  </a:lnTo>
                  <a:lnTo>
                    <a:pt x="60237" y="343515"/>
                  </a:lnTo>
                  <a:lnTo>
                    <a:pt x="105233" y="296785"/>
                  </a:lnTo>
                  <a:lnTo>
                    <a:pt x="161526" y="252446"/>
                  </a:lnTo>
                  <a:lnTo>
                    <a:pt x="193691" y="231257"/>
                  </a:lnTo>
                  <a:lnTo>
                    <a:pt x="228421" y="210769"/>
                  </a:lnTo>
                  <a:lnTo>
                    <a:pt x="265626" y="191014"/>
                  </a:lnTo>
                  <a:lnTo>
                    <a:pt x="305221" y="172028"/>
                  </a:lnTo>
                  <a:lnTo>
                    <a:pt x="347118" y="153845"/>
                  </a:lnTo>
                  <a:lnTo>
                    <a:pt x="391230" y="136499"/>
                  </a:lnTo>
                  <a:lnTo>
                    <a:pt x="437471" y="120024"/>
                  </a:lnTo>
                  <a:lnTo>
                    <a:pt x="485753" y="104454"/>
                  </a:lnTo>
                  <a:lnTo>
                    <a:pt x="535990" y="89823"/>
                  </a:lnTo>
                  <a:lnTo>
                    <a:pt x="588093" y="76167"/>
                  </a:lnTo>
                  <a:lnTo>
                    <a:pt x="641977" y="63518"/>
                  </a:lnTo>
                  <a:lnTo>
                    <a:pt x="697554" y="51911"/>
                  </a:lnTo>
                  <a:lnTo>
                    <a:pt x="754738" y="41381"/>
                  </a:lnTo>
                  <a:lnTo>
                    <a:pt x="813440" y="31962"/>
                  </a:lnTo>
                  <a:lnTo>
                    <a:pt x="873575" y="23687"/>
                  </a:lnTo>
                  <a:lnTo>
                    <a:pt x="935055" y="16592"/>
                  </a:lnTo>
                  <a:lnTo>
                    <a:pt x="997793" y="10710"/>
                  </a:lnTo>
                  <a:lnTo>
                    <a:pt x="1061702" y="6075"/>
                  </a:lnTo>
                  <a:lnTo>
                    <a:pt x="1126695" y="2723"/>
                  </a:lnTo>
                  <a:lnTo>
                    <a:pt x="1192685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2" y="495300"/>
                  </a:lnTo>
                  <a:lnTo>
                    <a:pt x="2517426" y="521605"/>
                  </a:lnTo>
                  <a:lnTo>
                    <a:pt x="2503720" y="573110"/>
                  </a:lnTo>
                  <a:lnTo>
                    <a:pt x="2476977" y="622909"/>
                  </a:lnTo>
                  <a:lnTo>
                    <a:pt x="2437892" y="670730"/>
                  </a:lnTo>
                  <a:lnTo>
                    <a:pt x="2387160" y="716299"/>
                  </a:lnTo>
                  <a:lnTo>
                    <a:pt x="2325480" y="759342"/>
                  </a:lnTo>
                  <a:lnTo>
                    <a:pt x="2290750" y="779830"/>
                  </a:lnTo>
                  <a:lnTo>
                    <a:pt x="2253545" y="799585"/>
                  </a:lnTo>
                  <a:lnTo>
                    <a:pt x="2213950" y="818571"/>
                  </a:lnTo>
                  <a:lnTo>
                    <a:pt x="2172053" y="836754"/>
                  </a:lnTo>
                  <a:lnTo>
                    <a:pt x="2127941" y="854100"/>
                  </a:lnTo>
                  <a:lnTo>
                    <a:pt x="2081700" y="870575"/>
                  </a:lnTo>
                  <a:lnTo>
                    <a:pt x="2033418" y="886145"/>
                  </a:lnTo>
                  <a:lnTo>
                    <a:pt x="1983181" y="900776"/>
                  </a:lnTo>
                  <a:lnTo>
                    <a:pt x="1931078" y="914432"/>
                  </a:lnTo>
                  <a:lnTo>
                    <a:pt x="1877194" y="927081"/>
                  </a:lnTo>
                  <a:lnTo>
                    <a:pt x="1821617" y="938688"/>
                  </a:lnTo>
                  <a:lnTo>
                    <a:pt x="1764433" y="949218"/>
                  </a:lnTo>
                  <a:lnTo>
                    <a:pt x="1705731" y="958637"/>
                  </a:lnTo>
                  <a:lnTo>
                    <a:pt x="1645596" y="966912"/>
                  </a:lnTo>
                  <a:lnTo>
                    <a:pt x="1584116" y="974007"/>
                  </a:lnTo>
                  <a:lnTo>
                    <a:pt x="1521378" y="979889"/>
                  </a:lnTo>
                  <a:lnTo>
                    <a:pt x="1457469" y="984524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600"/>
                  </a:lnTo>
                  <a:lnTo>
                    <a:pt x="1192685" y="989913"/>
                  </a:lnTo>
                  <a:lnTo>
                    <a:pt x="1126695" y="987876"/>
                  </a:lnTo>
                  <a:lnTo>
                    <a:pt x="1061702" y="984524"/>
                  </a:lnTo>
                  <a:lnTo>
                    <a:pt x="997793" y="979889"/>
                  </a:lnTo>
                  <a:lnTo>
                    <a:pt x="935055" y="974007"/>
                  </a:lnTo>
                  <a:lnTo>
                    <a:pt x="873575" y="966912"/>
                  </a:lnTo>
                  <a:lnTo>
                    <a:pt x="813440" y="958637"/>
                  </a:lnTo>
                  <a:lnTo>
                    <a:pt x="754738" y="949218"/>
                  </a:lnTo>
                  <a:lnTo>
                    <a:pt x="697554" y="938688"/>
                  </a:lnTo>
                  <a:lnTo>
                    <a:pt x="641977" y="927081"/>
                  </a:lnTo>
                  <a:lnTo>
                    <a:pt x="588093" y="914432"/>
                  </a:lnTo>
                  <a:lnTo>
                    <a:pt x="535990" y="900776"/>
                  </a:lnTo>
                  <a:lnTo>
                    <a:pt x="485753" y="886145"/>
                  </a:lnTo>
                  <a:lnTo>
                    <a:pt x="437471" y="870575"/>
                  </a:lnTo>
                  <a:lnTo>
                    <a:pt x="391230" y="854100"/>
                  </a:lnTo>
                  <a:lnTo>
                    <a:pt x="347118" y="836754"/>
                  </a:lnTo>
                  <a:lnTo>
                    <a:pt x="305221" y="818571"/>
                  </a:lnTo>
                  <a:lnTo>
                    <a:pt x="265626" y="799585"/>
                  </a:lnTo>
                  <a:lnTo>
                    <a:pt x="228421" y="779830"/>
                  </a:lnTo>
                  <a:lnTo>
                    <a:pt x="193691" y="759342"/>
                  </a:lnTo>
                  <a:lnTo>
                    <a:pt x="161526" y="738153"/>
                  </a:lnTo>
                  <a:lnTo>
                    <a:pt x="105233" y="693814"/>
                  </a:lnTo>
                  <a:lnTo>
                    <a:pt x="60237" y="647084"/>
                  </a:lnTo>
                  <a:lnTo>
                    <a:pt x="27236" y="598240"/>
                  </a:lnTo>
                  <a:lnTo>
                    <a:pt x="6925" y="547554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822704" y="5791199"/>
              <a:ext cx="2520950" cy="990600"/>
            </a:xfrm>
            <a:custGeom>
              <a:avLst/>
              <a:gdLst/>
              <a:ahLst/>
              <a:cxnLst/>
              <a:rect l="l" t="t" r="r" b="b"/>
              <a:pathLst>
                <a:path w="2520950" h="990600">
                  <a:moveTo>
                    <a:pt x="1260347" y="0"/>
                  </a:moveTo>
                  <a:lnTo>
                    <a:pt x="1193410" y="686"/>
                  </a:lnTo>
                  <a:lnTo>
                    <a:pt x="1127383" y="2723"/>
                  </a:lnTo>
                  <a:lnTo>
                    <a:pt x="1062353" y="6076"/>
                  </a:lnTo>
                  <a:lnTo>
                    <a:pt x="998408" y="10711"/>
                  </a:lnTo>
                  <a:lnTo>
                    <a:pt x="935634" y="16593"/>
                  </a:lnTo>
                  <a:lnTo>
                    <a:pt x="874118" y="23689"/>
                  </a:lnTo>
                  <a:lnTo>
                    <a:pt x="813948" y="31963"/>
                  </a:lnTo>
                  <a:lnTo>
                    <a:pt x="755211" y="41383"/>
                  </a:lnTo>
                  <a:lnTo>
                    <a:pt x="697994" y="51914"/>
                  </a:lnTo>
                  <a:lnTo>
                    <a:pt x="642383" y="63521"/>
                  </a:lnTo>
                  <a:lnTo>
                    <a:pt x="588467" y="76170"/>
                  </a:lnTo>
                  <a:lnTo>
                    <a:pt x="536331" y="89827"/>
                  </a:lnTo>
                  <a:lnTo>
                    <a:pt x="486064" y="104457"/>
                  </a:lnTo>
                  <a:lnTo>
                    <a:pt x="437752" y="120028"/>
                  </a:lnTo>
                  <a:lnTo>
                    <a:pt x="391483" y="136503"/>
                  </a:lnTo>
                  <a:lnTo>
                    <a:pt x="347342" y="153850"/>
                  </a:lnTo>
                  <a:lnTo>
                    <a:pt x="305419" y="172034"/>
                  </a:lnTo>
                  <a:lnTo>
                    <a:pt x="265799" y="191020"/>
                  </a:lnTo>
                  <a:lnTo>
                    <a:pt x="228570" y="210774"/>
                  </a:lnTo>
                  <a:lnTo>
                    <a:pt x="193818" y="231263"/>
                  </a:lnTo>
                  <a:lnTo>
                    <a:pt x="161632" y="252451"/>
                  </a:lnTo>
                  <a:lnTo>
                    <a:pt x="105302" y="296791"/>
                  </a:lnTo>
                  <a:lnTo>
                    <a:pt x="60277" y="343519"/>
                  </a:lnTo>
                  <a:lnTo>
                    <a:pt x="27254" y="392363"/>
                  </a:lnTo>
                  <a:lnTo>
                    <a:pt x="6929" y="443048"/>
                  </a:lnTo>
                  <a:lnTo>
                    <a:pt x="0" y="495300"/>
                  </a:lnTo>
                  <a:lnTo>
                    <a:pt x="1746" y="521604"/>
                  </a:lnTo>
                  <a:lnTo>
                    <a:pt x="15461" y="573107"/>
                  </a:lnTo>
                  <a:lnTo>
                    <a:pt x="42222" y="622905"/>
                  </a:lnTo>
                  <a:lnTo>
                    <a:pt x="81333" y="670725"/>
                  </a:lnTo>
                  <a:lnTo>
                    <a:pt x="132098" y="716293"/>
                  </a:lnTo>
                  <a:lnTo>
                    <a:pt x="193818" y="759336"/>
                  </a:lnTo>
                  <a:lnTo>
                    <a:pt x="228570" y="779824"/>
                  </a:lnTo>
                  <a:lnTo>
                    <a:pt x="265799" y="799579"/>
                  </a:lnTo>
                  <a:lnTo>
                    <a:pt x="305419" y="818565"/>
                  </a:lnTo>
                  <a:lnTo>
                    <a:pt x="347342" y="836748"/>
                  </a:lnTo>
                  <a:lnTo>
                    <a:pt x="391483" y="854095"/>
                  </a:lnTo>
                  <a:lnTo>
                    <a:pt x="437752" y="870570"/>
                  </a:lnTo>
                  <a:lnTo>
                    <a:pt x="486064" y="886141"/>
                  </a:lnTo>
                  <a:lnTo>
                    <a:pt x="536331" y="900771"/>
                  </a:lnTo>
                  <a:lnTo>
                    <a:pt x="588467" y="914428"/>
                  </a:lnTo>
                  <a:lnTo>
                    <a:pt x="642383" y="927078"/>
                  </a:lnTo>
                  <a:lnTo>
                    <a:pt x="697994" y="938684"/>
                  </a:lnTo>
                  <a:lnTo>
                    <a:pt x="755211" y="949215"/>
                  </a:lnTo>
                  <a:lnTo>
                    <a:pt x="813948" y="958634"/>
                  </a:lnTo>
                  <a:lnTo>
                    <a:pt x="874118" y="966909"/>
                  </a:lnTo>
                  <a:lnTo>
                    <a:pt x="935634" y="974005"/>
                  </a:lnTo>
                  <a:lnTo>
                    <a:pt x="998408" y="979887"/>
                  </a:lnTo>
                  <a:lnTo>
                    <a:pt x="1062353" y="984522"/>
                  </a:lnTo>
                  <a:lnTo>
                    <a:pt x="1127383" y="987875"/>
                  </a:lnTo>
                  <a:lnTo>
                    <a:pt x="1193410" y="989912"/>
                  </a:lnTo>
                  <a:lnTo>
                    <a:pt x="1260347" y="990598"/>
                  </a:lnTo>
                  <a:lnTo>
                    <a:pt x="1327285" y="989912"/>
                  </a:lnTo>
                  <a:lnTo>
                    <a:pt x="1393312" y="987875"/>
                  </a:lnTo>
                  <a:lnTo>
                    <a:pt x="1458342" y="984522"/>
                  </a:lnTo>
                  <a:lnTo>
                    <a:pt x="1522287" y="979887"/>
                  </a:lnTo>
                  <a:lnTo>
                    <a:pt x="1585061" y="974005"/>
                  </a:lnTo>
                  <a:lnTo>
                    <a:pt x="1646577" y="966909"/>
                  </a:lnTo>
                  <a:lnTo>
                    <a:pt x="1706747" y="958634"/>
                  </a:lnTo>
                  <a:lnTo>
                    <a:pt x="1765484" y="949215"/>
                  </a:lnTo>
                  <a:lnTo>
                    <a:pt x="1822701" y="938684"/>
                  </a:lnTo>
                  <a:lnTo>
                    <a:pt x="1878312" y="927078"/>
                  </a:lnTo>
                  <a:lnTo>
                    <a:pt x="1932228" y="914428"/>
                  </a:lnTo>
                  <a:lnTo>
                    <a:pt x="1984364" y="900771"/>
                  </a:lnTo>
                  <a:lnTo>
                    <a:pt x="2034631" y="886141"/>
                  </a:lnTo>
                  <a:lnTo>
                    <a:pt x="2082943" y="870570"/>
                  </a:lnTo>
                  <a:lnTo>
                    <a:pt x="2129212" y="854095"/>
                  </a:lnTo>
                  <a:lnTo>
                    <a:pt x="2173353" y="836748"/>
                  </a:lnTo>
                  <a:lnTo>
                    <a:pt x="2215276" y="818565"/>
                  </a:lnTo>
                  <a:lnTo>
                    <a:pt x="2254896" y="799579"/>
                  </a:lnTo>
                  <a:lnTo>
                    <a:pt x="2292125" y="779824"/>
                  </a:lnTo>
                  <a:lnTo>
                    <a:pt x="2326877" y="759336"/>
                  </a:lnTo>
                  <a:lnTo>
                    <a:pt x="2359063" y="738148"/>
                  </a:lnTo>
                  <a:lnTo>
                    <a:pt x="2415393" y="693808"/>
                  </a:lnTo>
                  <a:lnTo>
                    <a:pt x="2460418" y="647079"/>
                  </a:lnTo>
                  <a:lnTo>
                    <a:pt x="2493441" y="598236"/>
                  </a:lnTo>
                  <a:lnTo>
                    <a:pt x="2513766" y="547551"/>
                  </a:lnTo>
                  <a:lnTo>
                    <a:pt x="2520696" y="495300"/>
                  </a:lnTo>
                  <a:lnTo>
                    <a:pt x="2518949" y="468995"/>
                  </a:lnTo>
                  <a:lnTo>
                    <a:pt x="2505234" y="417492"/>
                  </a:lnTo>
                  <a:lnTo>
                    <a:pt x="2478473" y="367694"/>
                  </a:lnTo>
                  <a:lnTo>
                    <a:pt x="2439362" y="319874"/>
                  </a:lnTo>
                  <a:lnTo>
                    <a:pt x="2388597" y="274305"/>
                  </a:lnTo>
                  <a:lnTo>
                    <a:pt x="2326877" y="231263"/>
                  </a:lnTo>
                  <a:lnTo>
                    <a:pt x="2292125" y="210774"/>
                  </a:lnTo>
                  <a:lnTo>
                    <a:pt x="2254896" y="191020"/>
                  </a:lnTo>
                  <a:lnTo>
                    <a:pt x="2215276" y="172034"/>
                  </a:lnTo>
                  <a:lnTo>
                    <a:pt x="2173353" y="153850"/>
                  </a:lnTo>
                  <a:lnTo>
                    <a:pt x="2129212" y="136503"/>
                  </a:lnTo>
                  <a:lnTo>
                    <a:pt x="2082943" y="120028"/>
                  </a:lnTo>
                  <a:lnTo>
                    <a:pt x="2034631" y="104457"/>
                  </a:lnTo>
                  <a:lnTo>
                    <a:pt x="1984364" y="89827"/>
                  </a:lnTo>
                  <a:lnTo>
                    <a:pt x="1932228" y="76170"/>
                  </a:lnTo>
                  <a:lnTo>
                    <a:pt x="1878312" y="63521"/>
                  </a:lnTo>
                  <a:lnTo>
                    <a:pt x="1822701" y="51914"/>
                  </a:lnTo>
                  <a:lnTo>
                    <a:pt x="1765484" y="41383"/>
                  </a:lnTo>
                  <a:lnTo>
                    <a:pt x="1706747" y="31963"/>
                  </a:lnTo>
                  <a:lnTo>
                    <a:pt x="1646577" y="23689"/>
                  </a:lnTo>
                  <a:lnTo>
                    <a:pt x="1585061" y="16593"/>
                  </a:lnTo>
                  <a:lnTo>
                    <a:pt x="1522287" y="10711"/>
                  </a:lnTo>
                  <a:lnTo>
                    <a:pt x="1458342" y="6076"/>
                  </a:lnTo>
                  <a:lnTo>
                    <a:pt x="1393312" y="2723"/>
                  </a:lnTo>
                  <a:lnTo>
                    <a:pt x="1327285" y="686"/>
                  </a:lnTo>
                  <a:lnTo>
                    <a:pt x="1260347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822704" y="5791199"/>
              <a:ext cx="2520950" cy="990600"/>
            </a:xfrm>
            <a:custGeom>
              <a:avLst/>
              <a:gdLst/>
              <a:ahLst/>
              <a:cxnLst/>
              <a:rect l="l" t="t" r="r" b="b"/>
              <a:pathLst>
                <a:path w="2520950" h="990600">
                  <a:moveTo>
                    <a:pt x="0" y="495300"/>
                  </a:moveTo>
                  <a:lnTo>
                    <a:pt x="6929" y="443048"/>
                  </a:lnTo>
                  <a:lnTo>
                    <a:pt x="27254" y="392363"/>
                  </a:lnTo>
                  <a:lnTo>
                    <a:pt x="60277" y="343519"/>
                  </a:lnTo>
                  <a:lnTo>
                    <a:pt x="105302" y="296791"/>
                  </a:lnTo>
                  <a:lnTo>
                    <a:pt x="161632" y="252451"/>
                  </a:lnTo>
                  <a:lnTo>
                    <a:pt x="193818" y="231263"/>
                  </a:lnTo>
                  <a:lnTo>
                    <a:pt x="228570" y="210774"/>
                  </a:lnTo>
                  <a:lnTo>
                    <a:pt x="265799" y="191020"/>
                  </a:lnTo>
                  <a:lnTo>
                    <a:pt x="305419" y="172034"/>
                  </a:lnTo>
                  <a:lnTo>
                    <a:pt x="347342" y="153850"/>
                  </a:lnTo>
                  <a:lnTo>
                    <a:pt x="391483" y="136503"/>
                  </a:lnTo>
                  <a:lnTo>
                    <a:pt x="437752" y="120028"/>
                  </a:lnTo>
                  <a:lnTo>
                    <a:pt x="486064" y="104457"/>
                  </a:lnTo>
                  <a:lnTo>
                    <a:pt x="536331" y="89827"/>
                  </a:lnTo>
                  <a:lnTo>
                    <a:pt x="588467" y="76170"/>
                  </a:lnTo>
                  <a:lnTo>
                    <a:pt x="642383" y="63521"/>
                  </a:lnTo>
                  <a:lnTo>
                    <a:pt x="697994" y="51914"/>
                  </a:lnTo>
                  <a:lnTo>
                    <a:pt x="755211" y="41383"/>
                  </a:lnTo>
                  <a:lnTo>
                    <a:pt x="813948" y="31963"/>
                  </a:lnTo>
                  <a:lnTo>
                    <a:pt x="874118" y="23689"/>
                  </a:lnTo>
                  <a:lnTo>
                    <a:pt x="935634" y="16593"/>
                  </a:lnTo>
                  <a:lnTo>
                    <a:pt x="998408" y="10711"/>
                  </a:lnTo>
                  <a:lnTo>
                    <a:pt x="1062353" y="6076"/>
                  </a:lnTo>
                  <a:lnTo>
                    <a:pt x="1127383" y="2723"/>
                  </a:lnTo>
                  <a:lnTo>
                    <a:pt x="1193410" y="686"/>
                  </a:lnTo>
                  <a:lnTo>
                    <a:pt x="1260347" y="0"/>
                  </a:lnTo>
                  <a:lnTo>
                    <a:pt x="1327285" y="686"/>
                  </a:lnTo>
                  <a:lnTo>
                    <a:pt x="1393312" y="2723"/>
                  </a:lnTo>
                  <a:lnTo>
                    <a:pt x="1458342" y="6076"/>
                  </a:lnTo>
                  <a:lnTo>
                    <a:pt x="1522287" y="10711"/>
                  </a:lnTo>
                  <a:lnTo>
                    <a:pt x="1585061" y="16593"/>
                  </a:lnTo>
                  <a:lnTo>
                    <a:pt x="1646577" y="23689"/>
                  </a:lnTo>
                  <a:lnTo>
                    <a:pt x="1706747" y="31963"/>
                  </a:lnTo>
                  <a:lnTo>
                    <a:pt x="1765484" y="41383"/>
                  </a:lnTo>
                  <a:lnTo>
                    <a:pt x="1822701" y="51914"/>
                  </a:lnTo>
                  <a:lnTo>
                    <a:pt x="1878312" y="63521"/>
                  </a:lnTo>
                  <a:lnTo>
                    <a:pt x="1932228" y="76170"/>
                  </a:lnTo>
                  <a:lnTo>
                    <a:pt x="1984364" y="89827"/>
                  </a:lnTo>
                  <a:lnTo>
                    <a:pt x="2034631" y="104457"/>
                  </a:lnTo>
                  <a:lnTo>
                    <a:pt x="2082943" y="120028"/>
                  </a:lnTo>
                  <a:lnTo>
                    <a:pt x="2129212" y="136503"/>
                  </a:lnTo>
                  <a:lnTo>
                    <a:pt x="2173353" y="153850"/>
                  </a:lnTo>
                  <a:lnTo>
                    <a:pt x="2215276" y="172034"/>
                  </a:lnTo>
                  <a:lnTo>
                    <a:pt x="2254896" y="191020"/>
                  </a:lnTo>
                  <a:lnTo>
                    <a:pt x="2292125" y="210774"/>
                  </a:lnTo>
                  <a:lnTo>
                    <a:pt x="2326877" y="231263"/>
                  </a:lnTo>
                  <a:lnTo>
                    <a:pt x="2359063" y="252451"/>
                  </a:lnTo>
                  <a:lnTo>
                    <a:pt x="2415393" y="296791"/>
                  </a:lnTo>
                  <a:lnTo>
                    <a:pt x="2460418" y="343519"/>
                  </a:lnTo>
                  <a:lnTo>
                    <a:pt x="2493441" y="392363"/>
                  </a:lnTo>
                  <a:lnTo>
                    <a:pt x="2513766" y="443048"/>
                  </a:lnTo>
                  <a:lnTo>
                    <a:pt x="2520696" y="495300"/>
                  </a:lnTo>
                  <a:lnTo>
                    <a:pt x="2518949" y="521604"/>
                  </a:lnTo>
                  <a:lnTo>
                    <a:pt x="2505234" y="573107"/>
                  </a:lnTo>
                  <a:lnTo>
                    <a:pt x="2478473" y="622905"/>
                  </a:lnTo>
                  <a:lnTo>
                    <a:pt x="2439362" y="670725"/>
                  </a:lnTo>
                  <a:lnTo>
                    <a:pt x="2388597" y="716293"/>
                  </a:lnTo>
                  <a:lnTo>
                    <a:pt x="2326877" y="759336"/>
                  </a:lnTo>
                  <a:lnTo>
                    <a:pt x="2292125" y="779824"/>
                  </a:lnTo>
                  <a:lnTo>
                    <a:pt x="2254896" y="799579"/>
                  </a:lnTo>
                  <a:lnTo>
                    <a:pt x="2215276" y="818565"/>
                  </a:lnTo>
                  <a:lnTo>
                    <a:pt x="2173353" y="836748"/>
                  </a:lnTo>
                  <a:lnTo>
                    <a:pt x="2129212" y="854095"/>
                  </a:lnTo>
                  <a:lnTo>
                    <a:pt x="2082943" y="870570"/>
                  </a:lnTo>
                  <a:lnTo>
                    <a:pt x="2034631" y="886141"/>
                  </a:lnTo>
                  <a:lnTo>
                    <a:pt x="1984364" y="900771"/>
                  </a:lnTo>
                  <a:lnTo>
                    <a:pt x="1932228" y="914428"/>
                  </a:lnTo>
                  <a:lnTo>
                    <a:pt x="1878312" y="927078"/>
                  </a:lnTo>
                  <a:lnTo>
                    <a:pt x="1822701" y="938684"/>
                  </a:lnTo>
                  <a:lnTo>
                    <a:pt x="1765484" y="949215"/>
                  </a:lnTo>
                  <a:lnTo>
                    <a:pt x="1706747" y="958634"/>
                  </a:lnTo>
                  <a:lnTo>
                    <a:pt x="1646577" y="966909"/>
                  </a:lnTo>
                  <a:lnTo>
                    <a:pt x="1585061" y="974005"/>
                  </a:lnTo>
                  <a:lnTo>
                    <a:pt x="1522287" y="979887"/>
                  </a:lnTo>
                  <a:lnTo>
                    <a:pt x="1458342" y="984522"/>
                  </a:lnTo>
                  <a:lnTo>
                    <a:pt x="1393312" y="987875"/>
                  </a:lnTo>
                  <a:lnTo>
                    <a:pt x="1327285" y="989912"/>
                  </a:lnTo>
                  <a:lnTo>
                    <a:pt x="1260347" y="990598"/>
                  </a:lnTo>
                  <a:lnTo>
                    <a:pt x="1193410" y="989912"/>
                  </a:lnTo>
                  <a:lnTo>
                    <a:pt x="1127383" y="987875"/>
                  </a:lnTo>
                  <a:lnTo>
                    <a:pt x="1062353" y="984522"/>
                  </a:lnTo>
                  <a:lnTo>
                    <a:pt x="998408" y="979887"/>
                  </a:lnTo>
                  <a:lnTo>
                    <a:pt x="935634" y="974005"/>
                  </a:lnTo>
                  <a:lnTo>
                    <a:pt x="874118" y="966909"/>
                  </a:lnTo>
                  <a:lnTo>
                    <a:pt x="813948" y="958634"/>
                  </a:lnTo>
                  <a:lnTo>
                    <a:pt x="755211" y="949215"/>
                  </a:lnTo>
                  <a:lnTo>
                    <a:pt x="697994" y="938684"/>
                  </a:lnTo>
                  <a:lnTo>
                    <a:pt x="642383" y="927078"/>
                  </a:lnTo>
                  <a:lnTo>
                    <a:pt x="588467" y="914428"/>
                  </a:lnTo>
                  <a:lnTo>
                    <a:pt x="536331" y="900771"/>
                  </a:lnTo>
                  <a:lnTo>
                    <a:pt x="486064" y="886141"/>
                  </a:lnTo>
                  <a:lnTo>
                    <a:pt x="437752" y="870570"/>
                  </a:lnTo>
                  <a:lnTo>
                    <a:pt x="391483" y="854095"/>
                  </a:lnTo>
                  <a:lnTo>
                    <a:pt x="347342" y="836748"/>
                  </a:lnTo>
                  <a:lnTo>
                    <a:pt x="305419" y="818565"/>
                  </a:lnTo>
                  <a:lnTo>
                    <a:pt x="265799" y="799579"/>
                  </a:lnTo>
                  <a:lnTo>
                    <a:pt x="228570" y="779824"/>
                  </a:lnTo>
                  <a:lnTo>
                    <a:pt x="193818" y="759336"/>
                  </a:lnTo>
                  <a:lnTo>
                    <a:pt x="161632" y="738148"/>
                  </a:lnTo>
                  <a:lnTo>
                    <a:pt x="105302" y="693808"/>
                  </a:lnTo>
                  <a:lnTo>
                    <a:pt x="60277" y="647079"/>
                  </a:lnTo>
                  <a:lnTo>
                    <a:pt x="27254" y="598236"/>
                  </a:lnTo>
                  <a:lnTo>
                    <a:pt x="6929" y="547551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2519933" y="5810199"/>
            <a:ext cx="112649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Control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of</a:t>
            </a:r>
            <a:endParaRPr sz="20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272664" y="6114999"/>
            <a:ext cx="162052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4" marR="5080" indent="-2032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Network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Ports  and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Protocols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6543865" y="4948237"/>
            <a:ext cx="2529205" cy="1000125"/>
            <a:chOff x="6543865" y="4948237"/>
            <a:chExt cx="2529205" cy="1000125"/>
          </a:xfrm>
        </p:grpSpPr>
        <p:sp>
          <p:nvSpPr>
            <p:cNvPr id="38" name="object 38"/>
            <p:cNvSpPr/>
            <p:nvPr/>
          </p:nvSpPr>
          <p:spPr>
            <a:xfrm>
              <a:off x="6548628" y="4953000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1259586" y="0"/>
                  </a:moveTo>
                  <a:lnTo>
                    <a:pt x="1192685" y="686"/>
                  </a:lnTo>
                  <a:lnTo>
                    <a:pt x="1126695" y="2723"/>
                  </a:lnTo>
                  <a:lnTo>
                    <a:pt x="1061702" y="6075"/>
                  </a:lnTo>
                  <a:lnTo>
                    <a:pt x="997793" y="10710"/>
                  </a:lnTo>
                  <a:lnTo>
                    <a:pt x="935055" y="16592"/>
                  </a:lnTo>
                  <a:lnTo>
                    <a:pt x="873575" y="23687"/>
                  </a:lnTo>
                  <a:lnTo>
                    <a:pt x="813440" y="31962"/>
                  </a:lnTo>
                  <a:lnTo>
                    <a:pt x="754738" y="41381"/>
                  </a:lnTo>
                  <a:lnTo>
                    <a:pt x="697554" y="51911"/>
                  </a:lnTo>
                  <a:lnTo>
                    <a:pt x="641977" y="63518"/>
                  </a:lnTo>
                  <a:lnTo>
                    <a:pt x="588093" y="76167"/>
                  </a:lnTo>
                  <a:lnTo>
                    <a:pt x="535990" y="89823"/>
                  </a:lnTo>
                  <a:lnTo>
                    <a:pt x="485753" y="104454"/>
                  </a:lnTo>
                  <a:lnTo>
                    <a:pt x="437471" y="120024"/>
                  </a:lnTo>
                  <a:lnTo>
                    <a:pt x="391230" y="136499"/>
                  </a:lnTo>
                  <a:lnTo>
                    <a:pt x="347118" y="153845"/>
                  </a:lnTo>
                  <a:lnTo>
                    <a:pt x="305221" y="172028"/>
                  </a:lnTo>
                  <a:lnTo>
                    <a:pt x="265626" y="191014"/>
                  </a:lnTo>
                  <a:lnTo>
                    <a:pt x="228421" y="210769"/>
                  </a:lnTo>
                  <a:lnTo>
                    <a:pt x="193691" y="231257"/>
                  </a:lnTo>
                  <a:lnTo>
                    <a:pt x="161526" y="252446"/>
                  </a:lnTo>
                  <a:lnTo>
                    <a:pt x="105233" y="296785"/>
                  </a:lnTo>
                  <a:lnTo>
                    <a:pt x="60237" y="343515"/>
                  </a:lnTo>
                  <a:lnTo>
                    <a:pt x="27236" y="392359"/>
                  </a:lnTo>
                  <a:lnTo>
                    <a:pt x="6925" y="443045"/>
                  </a:lnTo>
                  <a:lnTo>
                    <a:pt x="0" y="495300"/>
                  </a:lnTo>
                  <a:lnTo>
                    <a:pt x="1745" y="521604"/>
                  </a:lnTo>
                  <a:lnTo>
                    <a:pt x="15451" y="573107"/>
                  </a:lnTo>
                  <a:lnTo>
                    <a:pt x="42194" y="622905"/>
                  </a:lnTo>
                  <a:lnTo>
                    <a:pt x="81279" y="670725"/>
                  </a:lnTo>
                  <a:lnTo>
                    <a:pt x="132011" y="716294"/>
                  </a:lnTo>
                  <a:lnTo>
                    <a:pt x="193691" y="759336"/>
                  </a:lnTo>
                  <a:lnTo>
                    <a:pt x="228421" y="779825"/>
                  </a:lnTo>
                  <a:lnTo>
                    <a:pt x="265626" y="799579"/>
                  </a:lnTo>
                  <a:lnTo>
                    <a:pt x="305221" y="818565"/>
                  </a:lnTo>
                  <a:lnTo>
                    <a:pt x="347118" y="836749"/>
                  </a:lnTo>
                  <a:lnTo>
                    <a:pt x="391230" y="854096"/>
                  </a:lnTo>
                  <a:lnTo>
                    <a:pt x="437471" y="870571"/>
                  </a:lnTo>
                  <a:lnTo>
                    <a:pt x="485753" y="886142"/>
                  </a:lnTo>
                  <a:lnTo>
                    <a:pt x="535990" y="900772"/>
                  </a:lnTo>
                  <a:lnTo>
                    <a:pt x="588093" y="914429"/>
                  </a:lnTo>
                  <a:lnTo>
                    <a:pt x="641977" y="927078"/>
                  </a:lnTo>
                  <a:lnTo>
                    <a:pt x="697554" y="938685"/>
                  </a:lnTo>
                  <a:lnTo>
                    <a:pt x="754738" y="949216"/>
                  </a:lnTo>
                  <a:lnTo>
                    <a:pt x="813440" y="958636"/>
                  </a:lnTo>
                  <a:lnTo>
                    <a:pt x="873575" y="966910"/>
                  </a:lnTo>
                  <a:lnTo>
                    <a:pt x="935055" y="974006"/>
                  </a:lnTo>
                  <a:lnTo>
                    <a:pt x="997793" y="979888"/>
                  </a:lnTo>
                  <a:lnTo>
                    <a:pt x="1061702" y="984523"/>
                  </a:lnTo>
                  <a:lnTo>
                    <a:pt x="1126695" y="987876"/>
                  </a:lnTo>
                  <a:lnTo>
                    <a:pt x="1192685" y="989913"/>
                  </a:lnTo>
                  <a:lnTo>
                    <a:pt x="1259586" y="990600"/>
                  </a:lnTo>
                  <a:lnTo>
                    <a:pt x="1326486" y="989913"/>
                  </a:lnTo>
                  <a:lnTo>
                    <a:pt x="1392476" y="987876"/>
                  </a:lnTo>
                  <a:lnTo>
                    <a:pt x="1457469" y="984523"/>
                  </a:lnTo>
                  <a:lnTo>
                    <a:pt x="1521378" y="979888"/>
                  </a:lnTo>
                  <a:lnTo>
                    <a:pt x="1584116" y="974006"/>
                  </a:lnTo>
                  <a:lnTo>
                    <a:pt x="1645596" y="966910"/>
                  </a:lnTo>
                  <a:lnTo>
                    <a:pt x="1705731" y="958636"/>
                  </a:lnTo>
                  <a:lnTo>
                    <a:pt x="1764433" y="949216"/>
                  </a:lnTo>
                  <a:lnTo>
                    <a:pt x="1821617" y="938685"/>
                  </a:lnTo>
                  <a:lnTo>
                    <a:pt x="1877194" y="927078"/>
                  </a:lnTo>
                  <a:lnTo>
                    <a:pt x="1931078" y="914429"/>
                  </a:lnTo>
                  <a:lnTo>
                    <a:pt x="1983181" y="900772"/>
                  </a:lnTo>
                  <a:lnTo>
                    <a:pt x="2033418" y="886142"/>
                  </a:lnTo>
                  <a:lnTo>
                    <a:pt x="2081700" y="870571"/>
                  </a:lnTo>
                  <a:lnTo>
                    <a:pt x="2127941" y="854096"/>
                  </a:lnTo>
                  <a:lnTo>
                    <a:pt x="2172053" y="836749"/>
                  </a:lnTo>
                  <a:lnTo>
                    <a:pt x="2213950" y="818565"/>
                  </a:lnTo>
                  <a:lnTo>
                    <a:pt x="2253545" y="799579"/>
                  </a:lnTo>
                  <a:lnTo>
                    <a:pt x="2290750" y="779825"/>
                  </a:lnTo>
                  <a:lnTo>
                    <a:pt x="2325480" y="759336"/>
                  </a:lnTo>
                  <a:lnTo>
                    <a:pt x="2357645" y="738148"/>
                  </a:lnTo>
                  <a:lnTo>
                    <a:pt x="2413938" y="693808"/>
                  </a:lnTo>
                  <a:lnTo>
                    <a:pt x="2458934" y="647080"/>
                  </a:lnTo>
                  <a:lnTo>
                    <a:pt x="2491935" y="598236"/>
                  </a:lnTo>
                  <a:lnTo>
                    <a:pt x="2512246" y="547551"/>
                  </a:lnTo>
                  <a:lnTo>
                    <a:pt x="2519172" y="495300"/>
                  </a:lnTo>
                  <a:lnTo>
                    <a:pt x="2517426" y="468994"/>
                  </a:lnTo>
                  <a:lnTo>
                    <a:pt x="2503720" y="417489"/>
                  </a:lnTo>
                  <a:lnTo>
                    <a:pt x="2476977" y="367690"/>
                  </a:lnTo>
                  <a:lnTo>
                    <a:pt x="2437892" y="319869"/>
                  </a:lnTo>
                  <a:lnTo>
                    <a:pt x="2387160" y="274300"/>
                  </a:lnTo>
                  <a:lnTo>
                    <a:pt x="2325480" y="231257"/>
                  </a:lnTo>
                  <a:lnTo>
                    <a:pt x="2290750" y="210769"/>
                  </a:lnTo>
                  <a:lnTo>
                    <a:pt x="2253545" y="191014"/>
                  </a:lnTo>
                  <a:lnTo>
                    <a:pt x="2213950" y="172028"/>
                  </a:lnTo>
                  <a:lnTo>
                    <a:pt x="2172053" y="153845"/>
                  </a:lnTo>
                  <a:lnTo>
                    <a:pt x="2127941" y="136499"/>
                  </a:lnTo>
                  <a:lnTo>
                    <a:pt x="2081700" y="120024"/>
                  </a:lnTo>
                  <a:lnTo>
                    <a:pt x="2033418" y="104454"/>
                  </a:lnTo>
                  <a:lnTo>
                    <a:pt x="1983181" y="89823"/>
                  </a:lnTo>
                  <a:lnTo>
                    <a:pt x="1931078" y="76167"/>
                  </a:lnTo>
                  <a:lnTo>
                    <a:pt x="1877194" y="63518"/>
                  </a:lnTo>
                  <a:lnTo>
                    <a:pt x="1821617" y="51911"/>
                  </a:lnTo>
                  <a:lnTo>
                    <a:pt x="1764433" y="41381"/>
                  </a:lnTo>
                  <a:lnTo>
                    <a:pt x="1705731" y="31962"/>
                  </a:lnTo>
                  <a:lnTo>
                    <a:pt x="1645596" y="23687"/>
                  </a:lnTo>
                  <a:lnTo>
                    <a:pt x="1584116" y="16592"/>
                  </a:lnTo>
                  <a:lnTo>
                    <a:pt x="1521378" y="10710"/>
                  </a:lnTo>
                  <a:lnTo>
                    <a:pt x="1457469" y="6075"/>
                  </a:lnTo>
                  <a:lnTo>
                    <a:pt x="1392476" y="2723"/>
                  </a:lnTo>
                  <a:lnTo>
                    <a:pt x="1326486" y="686"/>
                  </a:lnTo>
                  <a:lnTo>
                    <a:pt x="1259586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6548628" y="4953000"/>
              <a:ext cx="2519680" cy="990600"/>
            </a:xfrm>
            <a:custGeom>
              <a:avLst/>
              <a:gdLst/>
              <a:ahLst/>
              <a:cxnLst/>
              <a:rect l="l" t="t" r="r" b="b"/>
              <a:pathLst>
                <a:path w="2519679" h="990600">
                  <a:moveTo>
                    <a:pt x="0" y="495300"/>
                  </a:moveTo>
                  <a:lnTo>
                    <a:pt x="6925" y="443045"/>
                  </a:lnTo>
                  <a:lnTo>
                    <a:pt x="27236" y="392359"/>
                  </a:lnTo>
                  <a:lnTo>
                    <a:pt x="60237" y="343515"/>
                  </a:lnTo>
                  <a:lnTo>
                    <a:pt x="105233" y="296785"/>
                  </a:lnTo>
                  <a:lnTo>
                    <a:pt x="161526" y="252446"/>
                  </a:lnTo>
                  <a:lnTo>
                    <a:pt x="193691" y="231257"/>
                  </a:lnTo>
                  <a:lnTo>
                    <a:pt x="228421" y="210769"/>
                  </a:lnTo>
                  <a:lnTo>
                    <a:pt x="265626" y="191014"/>
                  </a:lnTo>
                  <a:lnTo>
                    <a:pt x="305221" y="172028"/>
                  </a:lnTo>
                  <a:lnTo>
                    <a:pt x="347118" y="153845"/>
                  </a:lnTo>
                  <a:lnTo>
                    <a:pt x="391230" y="136499"/>
                  </a:lnTo>
                  <a:lnTo>
                    <a:pt x="437471" y="120024"/>
                  </a:lnTo>
                  <a:lnTo>
                    <a:pt x="485753" y="104454"/>
                  </a:lnTo>
                  <a:lnTo>
                    <a:pt x="535990" y="89823"/>
                  </a:lnTo>
                  <a:lnTo>
                    <a:pt x="588093" y="76167"/>
                  </a:lnTo>
                  <a:lnTo>
                    <a:pt x="641977" y="63518"/>
                  </a:lnTo>
                  <a:lnTo>
                    <a:pt x="697554" y="51911"/>
                  </a:lnTo>
                  <a:lnTo>
                    <a:pt x="754738" y="41381"/>
                  </a:lnTo>
                  <a:lnTo>
                    <a:pt x="813440" y="31962"/>
                  </a:lnTo>
                  <a:lnTo>
                    <a:pt x="873575" y="23687"/>
                  </a:lnTo>
                  <a:lnTo>
                    <a:pt x="935055" y="16592"/>
                  </a:lnTo>
                  <a:lnTo>
                    <a:pt x="997793" y="10710"/>
                  </a:lnTo>
                  <a:lnTo>
                    <a:pt x="1061702" y="6075"/>
                  </a:lnTo>
                  <a:lnTo>
                    <a:pt x="1126695" y="2723"/>
                  </a:lnTo>
                  <a:lnTo>
                    <a:pt x="1192685" y="686"/>
                  </a:lnTo>
                  <a:lnTo>
                    <a:pt x="1259586" y="0"/>
                  </a:lnTo>
                  <a:lnTo>
                    <a:pt x="1326486" y="686"/>
                  </a:lnTo>
                  <a:lnTo>
                    <a:pt x="1392476" y="2723"/>
                  </a:lnTo>
                  <a:lnTo>
                    <a:pt x="1457469" y="6075"/>
                  </a:lnTo>
                  <a:lnTo>
                    <a:pt x="1521378" y="10710"/>
                  </a:lnTo>
                  <a:lnTo>
                    <a:pt x="1584116" y="16592"/>
                  </a:lnTo>
                  <a:lnTo>
                    <a:pt x="1645596" y="23687"/>
                  </a:lnTo>
                  <a:lnTo>
                    <a:pt x="1705731" y="31962"/>
                  </a:lnTo>
                  <a:lnTo>
                    <a:pt x="1764433" y="41381"/>
                  </a:lnTo>
                  <a:lnTo>
                    <a:pt x="1821617" y="51911"/>
                  </a:lnTo>
                  <a:lnTo>
                    <a:pt x="1877194" y="63518"/>
                  </a:lnTo>
                  <a:lnTo>
                    <a:pt x="1931078" y="76167"/>
                  </a:lnTo>
                  <a:lnTo>
                    <a:pt x="1983181" y="89823"/>
                  </a:lnTo>
                  <a:lnTo>
                    <a:pt x="2033418" y="104454"/>
                  </a:lnTo>
                  <a:lnTo>
                    <a:pt x="2081700" y="120024"/>
                  </a:lnTo>
                  <a:lnTo>
                    <a:pt x="2127941" y="136499"/>
                  </a:lnTo>
                  <a:lnTo>
                    <a:pt x="2172053" y="153845"/>
                  </a:lnTo>
                  <a:lnTo>
                    <a:pt x="2213950" y="172028"/>
                  </a:lnTo>
                  <a:lnTo>
                    <a:pt x="2253545" y="191014"/>
                  </a:lnTo>
                  <a:lnTo>
                    <a:pt x="2290750" y="210769"/>
                  </a:lnTo>
                  <a:lnTo>
                    <a:pt x="2325480" y="231257"/>
                  </a:lnTo>
                  <a:lnTo>
                    <a:pt x="2357645" y="252446"/>
                  </a:lnTo>
                  <a:lnTo>
                    <a:pt x="2413938" y="296785"/>
                  </a:lnTo>
                  <a:lnTo>
                    <a:pt x="2458934" y="343515"/>
                  </a:lnTo>
                  <a:lnTo>
                    <a:pt x="2491935" y="392359"/>
                  </a:lnTo>
                  <a:lnTo>
                    <a:pt x="2512246" y="443045"/>
                  </a:lnTo>
                  <a:lnTo>
                    <a:pt x="2519172" y="495300"/>
                  </a:lnTo>
                  <a:lnTo>
                    <a:pt x="2517426" y="521604"/>
                  </a:lnTo>
                  <a:lnTo>
                    <a:pt x="2503720" y="573107"/>
                  </a:lnTo>
                  <a:lnTo>
                    <a:pt x="2476977" y="622905"/>
                  </a:lnTo>
                  <a:lnTo>
                    <a:pt x="2437892" y="670725"/>
                  </a:lnTo>
                  <a:lnTo>
                    <a:pt x="2387160" y="716294"/>
                  </a:lnTo>
                  <a:lnTo>
                    <a:pt x="2325480" y="759336"/>
                  </a:lnTo>
                  <a:lnTo>
                    <a:pt x="2290750" y="779825"/>
                  </a:lnTo>
                  <a:lnTo>
                    <a:pt x="2253545" y="799579"/>
                  </a:lnTo>
                  <a:lnTo>
                    <a:pt x="2213950" y="818565"/>
                  </a:lnTo>
                  <a:lnTo>
                    <a:pt x="2172053" y="836749"/>
                  </a:lnTo>
                  <a:lnTo>
                    <a:pt x="2127941" y="854096"/>
                  </a:lnTo>
                  <a:lnTo>
                    <a:pt x="2081700" y="870571"/>
                  </a:lnTo>
                  <a:lnTo>
                    <a:pt x="2033418" y="886142"/>
                  </a:lnTo>
                  <a:lnTo>
                    <a:pt x="1983181" y="900772"/>
                  </a:lnTo>
                  <a:lnTo>
                    <a:pt x="1931078" y="914429"/>
                  </a:lnTo>
                  <a:lnTo>
                    <a:pt x="1877194" y="927078"/>
                  </a:lnTo>
                  <a:lnTo>
                    <a:pt x="1821617" y="938685"/>
                  </a:lnTo>
                  <a:lnTo>
                    <a:pt x="1764433" y="949216"/>
                  </a:lnTo>
                  <a:lnTo>
                    <a:pt x="1705731" y="958636"/>
                  </a:lnTo>
                  <a:lnTo>
                    <a:pt x="1645596" y="966910"/>
                  </a:lnTo>
                  <a:lnTo>
                    <a:pt x="1584116" y="974006"/>
                  </a:lnTo>
                  <a:lnTo>
                    <a:pt x="1521378" y="979888"/>
                  </a:lnTo>
                  <a:lnTo>
                    <a:pt x="1457469" y="984523"/>
                  </a:lnTo>
                  <a:lnTo>
                    <a:pt x="1392476" y="987876"/>
                  </a:lnTo>
                  <a:lnTo>
                    <a:pt x="1326486" y="989913"/>
                  </a:lnTo>
                  <a:lnTo>
                    <a:pt x="1259586" y="990600"/>
                  </a:lnTo>
                  <a:lnTo>
                    <a:pt x="1192685" y="989913"/>
                  </a:lnTo>
                  <a:lnTo>
                    <a:pt x="1126695" y="987876"/>
                  </a:lnTo>
                  <a:lnTo>
                    <a:pt x="1061702" y="984523"/>
                  </a:lnTo>
                  <a:lnTo>
                    <a:pt x="997793" y="979888"/>
                  </a:lnTo>
                  <a:lnTo>
                    <a:pt x="935055" y="974006"/>
                  </a:lnTo>
                  <a:lnTo>
                    <a:pt x="873575" y="966910"/>
                  </a:lnTo>
                  <a:lnTo>
                    <a:pt x="813440" y="958636"/>
                  </a:lnTo>
                  <a:lnTo>
                    <a:pt x="754738" y="949216"/>
                  </a:lnTo>
                  <a:lnTo>
                    <a:pt x="697554" y="938685"/>
                  </a:lnTo>
                  <a:lnTo>
                    <a:pt x="641977" y="927078"/>
                  </a:lnTo>
                  <a:lnTo>
                    <a:pt x="588093" y="914429"/>
                  </a:lnTo>
                  <a:lnTo>
                    <a:pt x="535990" y="900772"/>
                  </a:lnTo>
                  <a:lnTo>
                    <a:pt x="485753" y="886142"/>
                  </a:lnTo>
                  <a:lnTo>
                    <a:pt x="437471" y="870571"/>
                  </a:lnTo>
                  <a:lnTo>
                    <a:pt x="391230" y="854096"/>
                  </a:lnTo>
                  <a:lnTo>
                    <a:pt x="347118" y="836749"/>
                  </a:lnTo>
                  <a:lnTo>
                    <a:pt x="305221" y="818565"/>
                  </a:lnTo>
                  <a:lnTo>
                    <a:pt x="265626" y="799579"/>
                  </a:lnTo>
                  <a:lnTo>
                    <a:pt x="228421" y="779825"/>
                  </a:lnTo>
                  <a:lnTo>
                    <a:pt x="193691" y="759336"/>
                  </a:lnTo>
                  <a:lnTo>
                    <a:pt x="161526" y="738148"/>
                  </a:lnTo>
                  <a:lnTo>
                    <a:pt x="105233" y="693808"/>
                  </a:lnTo>
                  <a:lnTo>
                    <a:pt x="60237" y="647080"/>
                  </a:lnTo>
                  <a:lnTo>
                    <a:pt x="27236" y="598236"/>
                  </a:lnTo>
                  <a:lnTo>
                    <a:pt x="6925" y="547551"/>
                  </a:lnTo>
                  <a:lnTo>
                    <a:pt x="0" y="495300"/>
                  </a:lnTo>
                  <a:close/>
                </a:path>
              </a:pathLst>
            </a:custGeom>
            <a:ln w="9144">
              <a:solidFill>
                <a:srgbClr val="3333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6381369" y="2609214"/>
            <a:ext cx="2370455" cy="3684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040130" marR="245110" indent="1270" algn="ctr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Malware  Defenses</a:t>
            </a:r>
            <a:endParaRPr sz="2000">
              <a:latin typeface="Arial"/>
              <a:cs typeface="Arial"/>
            </a:endParaRPr>
          </a:p>
          <a:p>
            <a:pPr marL="880744" marR="236854" algn="ctr">
              <a:lnSpc>
                <a:spcPct val="100000"/>
              </a:lnSpc>
              <a:spcBef>
                <a:spcPts val="600"/>
              </a:spcBef>
            </a:pPr>
            <a:r>
              <a:rPr sz="2000" dirty="0">
                <a:latin typeface="Arial"/>
                <a:cs typeface="Arial"/>
              </a:rPr>
              <a:t>Application  Software  Security</a:t>
            </a:r>
            <a:endParaRPr sz="2000">
              <a:latin typeface="Arial"/>
              <a:cs typeface="Arial"/>
            </a:endParaRPr>
          </a:p>
          <a:p>
            <a:pPr marL="648335" marR="5080" indent="-635" algn="ctr">
              <a:lnSpc>
                <a:spcPct val="108000"/>
              </a:lnSpc>
              <a:spcBef>
                <a:spcPts val="620"/>
              </a:spcBef>
            </a:pPr>
            <a:r>
              <a:rPr sz="2000" dirty="0">
                <a:latin typeface="Arial"/>
                <a:cs typeface="Arial"/>
              </a:rPr>
              <a:t>Wireless  Access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  Data</a:t>
            </a:r>
            <a:endParaRPr sz="2000">
              <a:latin typeface="Arial"/>
              <a:cs typeface="Arial"/>
            </a:endParaRPr>
          </a:p>
          <a:p>
            <a:pPr marL="868044" marR="375920" indent="635" algn="ctr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latin typeface="Arial"/>
                <a:cs typeface="Arial"/>
              </a:rPr>
              <a:t>Recovery  Capability</a:t>
            </a:r>
            <a:endParaRPr sz="2000">
              <a:latin typeface="Arial"/>
              <a:cs typeface="Arial"/>
            </a:endParaRPr>
          </a:p>
          <a:p>
            <a:pPr marR="755650" algn="ctr">
              <a:lnSpc>
                <a:spcPct val="100000"/>
              </a:lnSpc>
              <a:spcBef>
                <a:spcPts val="600"/>
              </a:spcBef>
            </a:pPr>
            <a:r>
              <a:rPr sz="2000" dirty="0">
                <a:latin typeface="Arial"/>
                <a:cs typeface="Arial"/>
              </a:rPr>
              <a:t>Security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Skills</a:t>
            </a:r>
            <a:endParaRPr sz="20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355850" y="398475"/>
            <a:ext cx="122809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10" dirty="0">
                <a:latin typeface="Arial"/>
                <a:cs typeface="Arial"/>
              </a:rPr>
              <a:t>P</a:t>
            </a:r>
            <a:r>
              <a:rPr sz="2000" dirty="0">
                <a:latin typeface="Arial"/>
                <a:cs typeface="Arial"/>
              </a:rPr>
              <a:t>entest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dirty="0">
                <a:latin typeface="Arial"/>
                <a:cs typeface="Arial"/>
              </a:rPr>
              <a:t>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34467" y="551433"/>
            <a:ext cx="1847214" cy="55137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93065" marR="86995" algn="ctr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Secure  Network  Enginee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ing</a:t>
            </a:r>
            <a:endParaRPr sz="2000">
              <a:latin typeface="Arial"/>
              <a:cs typeface="Arial"/>
            </a:endParaRPr>
          </a:p>
          <a:p>
            <a:pPr marL="350520" marR="339090" indent="-1270" algn="ctr">
              <a:lnSpc>
                <a:spcPct val="100000"/>
              </a:lnSpc>
              <a:spcBef>
                <a:spcPts val="300"/>
              </a:spcBef>
            </a:pPr>
            <a:r>
              <a:rPr sz="2000" dirty="0">
                <a:latin typeface="Arial"/>
                <a:cs typeface="Arial"/>
              </a:rPr>
              <a:t>Incident  </a:t>
            </a:r>
            <a:r>
              <a:rPr sz="2000" spc="5" dirty="0">
                <a:latin typeface="Arial"/>
                <a:cs typeface="Arial"/>
              </a:rPr>
              <a:t>R</a:t>
            </a:r>
            <a:r>
              <a:rPr sz="2000" dirty="0">
                <a:latin typeface="Arial"/>
                <a:cs typeface="Arial"/>
              </a:rPr>
              <a:t>e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p</a:t>
            </a:r>
            <a:r>
              <a:rPr sz="2000" spc="5" dirty="0">
                <a:latin typeface="Arial"/>
                <a:cs typeface="Arial"/>
              </a:rPr>
              <a:t>o</a:t>
            </a:r>
            <a:r>
              <a:rPr sz="2000" dirty="0">
                <a:latin typeface="Arial"/>
                <a:cs typeface="Arial"/>
              </a:rPr>
              <a:t>n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e</a:t>
            </a:r>
            <a:endParaRPr sz="2000">
              <a:latin typeface="Arial"/>
              <a:cs typeface="Arial"/>
            </a:endParaRPr>
          </a:p>
          <a:p>
            <a:pPr marL="17780" marR="5080" indent="64135" algn="just">
              <a:lnSpc>
                <a:spcPct val="134400"/>
              </a:lnSpc>
              <a:spcBef>
                <a:spcPts val="525"/>
              </a:spcBef>
            </a:pPr>
            <a:r>
              <a:rPr sz="2000" dirty="0">
                <a:latin typeface="Arial"/>
                <a:cs typeface="Arial"/>
              </a:rPr>
              <a:t>Data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Protection  Account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  Need-to-know</a:t>
            </a:r>
            <a:endParaRPr sz="200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Access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Control</a:t>
            </a:r>
            <a:endParaRPr sz="2000">
              <a:latin typeface="Arial"/>
              <a:cs typeface="Arial"/>
            </a:endParaRPr>
          </a:p>
          <a:p>
            <a:pPr marL="114300" marR="256540" algn="ctr">
              <a:lnSpc>
                <a:spcPct val="100000"/>
              </a:lnSpc>
              <a:spcBef>
                <a:spcPts val="1200"/>
              </a:spcBef>
            </a:pPr>
            <a:r>
              <a:rPr sz="2000" dirty="0">
                <a:latin typeface="Arial"/>
                <a:cs typeface="Arial"/>
              </a:rPr>
              <a:t>Monitoring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of  Audit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Logs</a:t>
            </a:r>
            <a:endParaRPr sz="2000">
              <a:latin typeface="Arial"/>
              <a:cs typeface="Arial"/>
            </a:endParaRPr>
          </a:p>
          <a:p>
            <a:pPr marR="140970" algn="ctr">
              <a:lnSpc>
                <a:spcPct val="100000"/>
              </a:lnSpc>
              <a:spcBef>
                <a:spcPts val="1500"/>
              </a:spcBef>
            </a:pPr>
            <a:r>
              <a:rPr sz="2000" dirty="0">
                <a:latin typeface="Arial"/>
                <a:cs typeface="Arial"/>
              </a:rPr>
              <a:t>Boundary</a:t>
            </a:r>
            <a:endParaRPr sz="2000">
              <a:latin typeface="Arial"/>
              <a:cs typeface="Arial"/>
            </a:endParaRPr>
          </a:p>
          <a:p>
            <a:pPr marR="142240" algn="ctr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Defence</a:t>
            </a:r>
            <a:endParaRPr sz="2000">
              <a:latin typeface="Arial"/>
              <a:cs typeface="Arial"/>
            </a:endParaRPr>
          </a:p>
          <a:p>
            <a:pPr marL="121920" marR="120014" indent="-1270" algn="ctr">
              <a:lnSpc>
                <a:spcPct val="100000"/>
              </a:lnSpc>
              <a:spcBef>
                <a:spcPts val="1205"/>
              </a:spcBef>
            </a:pPr>
            <a:r>
              <a:rPr sz="2000" dirty="0">
                <a:latin typeface="Arial"/>
                <a:cs typeface="Arial"/>
              </a:rPr>
              <a:t>Controlled  Administrati</a:t>
            </a:r>
            <a:r>
              <a:rPr sz="2000" spc="-10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e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3" name="object 4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410967" y="3573779"/>
            <a:ext cx="4390644" cy="11719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89738"/>
            <a:ext cx="6350635" cy="108331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mtClean="0"/>
              <a:t>Evaluation of the ISMS</a:t>
            </a:r>
            <a:r>
              <a:rPr spc="-105" smtClean="0"/>
              <a:t> </a:t>
            </a:r>
            <a:r>
              <a:rPr spc="-5" smtClean="0"/>
              <a:t>through  </a:t>
            </a:r>
            <a:r>
              <a:rPr smtClean="0"/>
              <a:t>Security</a:t>
            </a:r>
            <a:r>
              <a:rPr spc="-10" smtClean="0"/>
              <a:t> </a:t>
            </a:r>
            <a:r>
              <a:rPr smtClean="0"/>
              <a:t>Measurements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3547"/>
            <a:ext cx="8166100" cy="2608406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What </a:t>
            </a:r>
            <a:r>
              <a:rPr sz="2800" spc="-10" dirty="0">
                <a:latin typeface="Arial"/>
                <a:cs typeface="Arial"/>
              </a:rPr>
              <a:t>is </a:t>
            </a:r>
            <a:r>
              <a:rPr sz="2800" dirty="0">
                <a:latin typeface="Arial"/>
                <a:cs typeface="Arial"/>
              </a:rPr>
              <a:t>the </a:t>
            </a:r>
            <a:r>
              <a:rPr sz="2800" spc="-5" dirty="0">
                <a:latin typeface="Arial"/>
                <a:cs typeface="Arial"/>
              </a:rPr>
              <a:t>effectiveness </a:t>
            </a:r>
            <a:r>
              <a:rPr sz="2800" dirty="0">
                <a:latin typeface="Arial"/>
                <a:cs typeface="Arial"/>
              </a:rPr>
              <a:t>of </a:t>
            </a:r>
            <a:r>
              <a:rPr sz="2800" spc="-5" dirty="0">
                <a:latin typeface="Arial"/>
                <a:cs typeface="Arial"/>
              </a:rPr>
              <a:t>a </a:t>
            </a:r>
            <a:r>
              <a:rPr sz="2800" dirty="0">
                <a:latin typeface="Arial"/>
                <a:cs typeface="Arial"/>
              </a:rPr>
              <a:t>security </a:t>
            </a:r>
            <a:r>
              <a:rPr sz="2800" spc="-5" dirty="0">
                <a:latin typeface="Arial"/>
                <a:cs typeface="Arial"/>
              </a:rPr>
              <a:t>control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?</a:t>
            </a:r>
            <a:endParaRPr sz="2800" dirty="0">
              <a:latin typeface="Arial"/>
              <a:cs typeface="Arial"/>
            </a:endParaRPr>
          </a:p>
          <a:p>
            <a:pPr marL="285115" marR="2152650" lvl="1" indent="-285115" algn="r">
              <a:lnSpc>
                <a:spcPct val="100000"/>
              </a:lnSpc>
              <a:spcBef>
                <a:spcPts val="340"/>
              </a:spcBef>
              <a:buChar char="–"/>
              <a:tabLst>
                <a:tab pos="285115" algn="l"/>
                <a:tab pos="285750" algn="l"/>
              </a:tabLst>
            </a:pPr>
            <a:r>
              <a:rPr sz="2400" dirty="0">
                <a:latin typeface="Arial"/>
                <a:cs typeface="Arial"/>
              </a:rPr>
              <a:t>You </a:t>
            </a:r>
            <a:r>
              <a:rPr sz="2400" spc="-5" dirty="0">
                <a:latin typeface="Arial"/>
                <a:cs typeface="Arial"/>
              </a:rPr>
              <a:t>have </a:t>
            </a:r>
            <a:r>
              <a:rPr sz="2400" dirty="0">
                <a:latin typeface="Arial"/>
                <a:cs typeface="Arial"/>
              </a:rPr>
              <a:t>to measure it </a:t>
            </a:r>
            <a:r>
              <a:rPr sz="2400" spc="-5" dirty="0">
                <a:latin typeface="Arial"/>
                <a:cs typeface="Arial"/>
              </a:rPr>
              <a:t>to </a:t>
            </a:r>
            <a:r>
              <a:rPr sz="2400" dirty="0">
                <a:latin typeface="Arial"/>
                <a:cs typeface="Arial"/>
              </a:rPr>
              <a:t>know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it.</a:t>
            </a:r>
            <a:endParaRPr sz="2400" dirty="0">
              <a:latin typeface="Arial"/>
              <a:cs typeface="Arial"/>
            </a:endParaRPr>
          </a:p>
          <a:p>
            <a:pPr marL="340995" marR="2086610" indent="-340995" algn="r">
              <a:lnSpc>
                <a:spcPct val="100000"/>
              </a:lnSpc>
              <a:spcBef>
                <a:spcPts val="395"/>
              </a:spcBef>
              <a:buChar char="•"/>
              <a:tabLst>
                <a:tab pos="3409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Security measurements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provide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info about how well security controls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work</a:t>
            </a: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basis for comparing effect of controls on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risks</a:t>
            </a: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benchmark for assessing security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investments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681226" y="4107037"/>
            <a:ext cx="1435735" cy="1962150"/>
            <a:chOff x="5955791" y="3962400"/>
            <a:chExt cx="1435735" cy="19621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57949" y="4845050"/>
              <a:ext cx="933450" cy="10795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55791" y="3962400"/>
              <a:ext cx="1207008" cy="1034795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1222" y="993527"/>
            <a:ext cx="8870950" cy="5191760"/>
            <a:chOff x="111222" y="993527"/>
            <a:chExt cx="8870950" cy="51917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222" y="993527"/>
              <a:ext cx="4859333" cy="298665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17715" y="1560703"/>
              <a:ext cx="2274570" cy="501015"/>
            </a:xfrm>
            <a:custGeom>
              <a:avLst/>
              <a:gdLst/>
              <a:ahLst/>
              <a:cxnLst/>
              <a:rect l="l" t="t" r="r" b="b"/>
              <a:pathLst>
                <a:path w="2274570" h="501014">
                  <a:moveTo>
                    <a:pt x="195618" y="186309"/>
                  </a:moveTo>
                  <a:lnTo>
                    <a:pt x="0" y="206501"/>
                  </a:lnTo>
                  <a:lnTo>
                    <a:pt x="30264" y="500507"/>
                  </a:lnTo>
                  <a:lnTo>
                    <a:pt x="230530" y="479933"/>
                  </a:lnTo>
                  <a:lnTo>
                    <a:pt x="229028" y="465327"/>
                  </a:lnTo>
                  <a:lnTo>
                    <a:pt x="61404" y="465327"/>
                  </a:lnTo>
                  <a:lnTo>
                    <a:pt x="50787" y="362204"/>
                  </a:lnTo>
                  <a:lnTo>
                    <a:pt x="198056" y="347091"/>
                  </a:lnTo>
                  <a:lnTo>
                    <a:pt x="196359" y="330581"/>
                  </a:lnTo>
                  <a:lnTo>
                    <a:pt x="47523" y="330581"/>
                  </a:lnTo>
                  <a:lnTo>
                    <a:pt x="37642" y="234569"/>
                  </a:lnTo>
                  <a:lnTo>
                    <a:pt x="198869" y="217932"/>
                  </a:lnTo>
                  <a:lnTo>
                    <a:pt x="195618" y="186309"/>
                  </a:lnTo>
                  <a:close/>
                </a:path>
                <a:path w="2274570" h="501014">
                  <a:moveTo>
                    <a:pt x="227279" y="448310"/>
                  </a:moveTo>
                  <a:lnTo>
                    <a:pt x="61404" y="465327"/>
                  </a:lnTo>
                  <a:lnTo>
                    <a:pt x="229028" y="465327"/>
                  </a:lnTo>
                  <a:lnTo>
                    <a:pt x="227279" y="448310"/>
                  </a:lnTo>
                  <a:close/>
                </a:path>
                <a:path w="2274570" h="501014">
                  <a:moveTo>
                    <a:pt x="194805" y="315468"/>
                  </a:moveTo>
                  <a:lnTo>
                    <a:pt x="47523" y="330581"/>
                  </a:lnTo>
                  <a:lnTo>
                    <a:pt x="196359" y="330581"/>
                  </a:lnTo>
                  <a:lnTo>
                    <a:pt x="194805" y="315468"/>
                  </a:lnTo>
                  <a:close/>
                </a:path>
                <a:path w="2274570" h="501014">
                  <a:moveTo>
                    <a:pt x="286296" y="257683"/>
                  </a:moveTo>
                  <a:lnTo>
                    <a:pt x="254736" y="260858"/>
                  </a:lnTo>
                  <a:lnTo>
                    <a:pt x="276783" y="475107"/>
                  </a:lnTo>
                  <a:lnTo>
                    <a:pt x="308800" y="471805"/>
                  </a:lnTo>
                  <a:lnTo>
                    <a:pt x="295922" y="346710"/>
                  </a:lnTo>
                  <a:lnTo>
                    <a:pt x="295470" y="331874"/>
                  </a:lnTo>
                  <a:lnTo>
                    <a:pt x="297273" y="318039"/>
                  </a:lnTo>
                  <a:lnTo>
                    <a:pt x="301332" y="305204"/>
                  </a:lnTo>
                  <a:lnTo>
                    <a:pt x="307644" y="293370"/>
                  </a:lnTo>
                  <a:lnTo>
                    <a:pt x="310777" y="290575"/>
                  </a:lnTo>
                  <a:lnTo>
                    <a:pt x="289687" y="290575"/>
                  </a:lnTo>
                  <a:lnTo>
                    <a:pt x="286296" y="257683"/>
                  </a:lnTo>
                  <a:close/>
                </a:path>
                <a:path w="2274570" h="501014">
                  <a:moveTo>
                    <a:pt x="421521" y="275218"/>
                  </a:moveTo>
                  <a:lnTo>
                    <a:pt x="360603" y="275218"/>
                  </a:lnTo>
                  <a:lnTo>
                    <a:pt x="371425" y="276590"/>
                  </a:lnTo>
                  <a:lnTo>
                    <a:pt x="380078" y="279842"/>
                  </a:lnTo>
                  <a:lnTo>
                    <a:pt x="398585" y="313830"/>
                  </a:lnTo>
                  <a:lnTo>
                    <a:pt x="414337" y="461010"/>
                  </a:lnTo>
                  <a:lnTo>
                    <a:pt x="446354" y="457708"/>
                  </a:lnTo>
                  <a:lnTo>
                    <a:pt x="432434" y="322452"/>
                  </a:lnTo>
                  <a:lnTo>
                    <a:pt x="425805" y="283718"/>
                  </a:lnTo>
                  <a:lnTo>
                    <a:pt x="422808" y="276860"/>
                  </a:lnTo>
                  <a:lnTo>
                    <a:pt x="421521" y="275218"/>
                  </a:lnTo>
                  <a:close/>
                </a:path>
                <a:path w="2274570" h="501014">
                  <a:moveTo>
                    <a:pt x="360173" y="245760"/>
                  </a:moveTo>
                  <a:lnTo>
                    <a:pt x="317645" y="255131"/>
                  </a:lnTo>
                  <a:lnTo>
                    <a:pt x="289687" y="290575"/>
                  </a:lnTo>
                  <a:lnTo>
                    <a:pt x="310777" y="290575"/>
                  </a:lnTo>
                  <a:lnTo>
                    <a:pt x="315121" y="286700"/>
                  </a:lnTo>
                  <a:lnTo>
                    <a:pt x="324275" y="281543"/>
                  </a:lnTo>
                  <a:lnTo>
                    <a:pt x="335105" y="277885"/>
                  </a:lnTo>
                  <a:lnTo>
                    <a:pt x="347611" y="275717"/>
                  </a:lnTo>
                  <a:lnTo>
                    <a:pt x="360603" y="275218"/>
                  </a:lnTo>
                  <a:lnTo>
                    <a:pt x="421521" y="275218"/>
                  </a:lnTo>
                  <a:lnTo>
                    <a:pt x="419023" y="272034"/>
                  </a:lnTo>
                  <a:lnTo>
                    <a:pt x="380347" y="247665"/>
                  </a:lnTo>
                  <a:lnTo>
                    <a:pt x="370522" y="246189"/>
                  </a:lnTo>
                  <a:lnTo>
                    <a:pt x="360173" y="245760"/>
                  </a:lnTo>
                  <a:close/>
                </a:path>
                <a:path w="2274570" h="501014">
                  <a:moveTo>
                    <a:pt x="489762" y="236727"/>
                  </a:moveTo>
                  <a:lnTo>
                    <a:pt x="456704" y="240157"/>
                  </a:lnTo>
                  <a:lnTo>
                    <a:pt x="553897" y="446659"/>
                  </a:lnTo>
                  <a:lnTo>
                    <a:pt x="586219" y="443357"/>
                  </a:lnTo>
                  <a:lnTo>
                    <a:pt x="594889" y="407670"/>
                  </a:lnTo>
                  <a:lnTo>
                    <a:pt x="567397" y="407670"/>
                  </a:lnTo>
                  <a:lnTo>
                    <a:pt x="489762" y="236727"/>
                  </a:lnTo>
                  <a:close/>
                </a:path>
                <a:path w="2274570" h="501014">
                  <a:moveTo>
                    <a:pt x="640181" y="221234"/>
                  </a:moveTo>
                  <a:lnTo>
                    <a:pt x="608584" y="224536"/>
                  </a:lnTo>
                  <a:lnTo>
                    <a:pt x="567397" y="407670"/>
                  </a:lnTo>
                  <a:lnTo>
                    <a:pt x="594889" y="407670"/>
                  </a:lnTo>
                  <a:lnTo>
                    <a:pt x="640181" y="221234"/>
                  </a:lnTo>
                  <a:close/>
                </a:path>
                <a:path w="2274570" h="501014">
                  <a:moveTo>
                    <a:pt x="704837" y="214630"/>
                  </a:moveTo>
                  <a:lnTo>
                    <a:pt x="672820" y="217932"/>
                  </a:lnTo>
                  <a:lnTo>
                    <a:pt x="694867" y="432181"/>
                  </a:lnTo>
                  <a:lnTo>
                    <a:pt x="726884" y="428879"/>
                  </a:lnTo>
                  <a:lnTo>
                    <a:pt x="704837" y="214630"/>
                  </a:lnTo>
                  <a:close/>
                </a:path>
                <a:path w="2274570" h="501014">
                  <a:moveTo>
                    <a:pt x="696620" y="134747"/>
                  </a:moveTo>
                  <a:lnTo>
                    <a:pt x="664603" y="138049"/>
                  </a:lnTo>
                  <a:lnTo>
                    <a:pt x="669112" y="181863"/>
                  </a:lnTo>
                  <a:lnTo>
                    <a:pt x="701128" y="178688"/>
                  </a:lnTo>
                  <a:lnTo>
                    <a:pt x="696620" y="134747"/>
                  </a:lnTo>
                  <a:close/>
                </a:path>
                <a:path w="2274570" h="501014">
                  <a:moveTo>
                    <a:pt x="795718" y="205232"/>
                  </a:moveTo>
                  <a:lnTo>
                    <a:pt x="764095" y="208534"/>
                  </a:lnTo>
                  <a:lnTo>
                    <a:pt x="786193" y="422783"/>
                  </a:lnTo>
                  <a:lnTo>
                    <a:pt x="818197" y="419481"/>
                  </a:lnTo>
                  <a:lnTo>
                    <a:pt x="806005" y="301244"/>
                  </a:lnTo>
                  <a:lnTo>
                    <a:pt x="805291" y="285126"/>
                  </a:lnTo>
                  <a:lnTo>
                    <a:pt x="806577" y="270890"/>
                  </a:lnTo>
                  <a:lnTo>
                    <a:pt x="809863" y="258560"/>
                  </a:lnTo>
                  <a:lnTo>
                    <a:pt x="815149" y="248158"/>
                  </a:lnTo>
                  <a:lnTo>
                    <a:pt x="821018" y="241300"/>
                  </a:lnTo>
                  <a:lnTo>
                    <a:pt x="799401" y="241300"/>
                  </a:lnTo>
                  <a:lnTo>
                    <a:pt x="795718" y="205232"/>
                  </a:lnTo>
                  <a:close/>
                </a:path>
                <a:path w="2274570" h="501014">
                  <a:moveTo>
                    <a:pt x="858075" y="194056"/>
                  </a:moveTo>
                  <a:lnTo>
                    <a:pt x="813879" y="209042"/>
                  </a:lnTo>
                  <a:lnTo>
                    <a:pt x="799401" y="241300"/>
                  </a:lnTo>
                  <a:lnTo>
                    <a:pt x="821018" y="241300"/>
                  </a:lnTo>
                  <a:lnTo>
                    <a:pt x="822124" y="240008"/>
                  </a:lnTo>
                  <a:lnTo>
                    <a:pt x="830849" y="233822"/>
                  </a:lnTo>
                  <a:lnTo>
                    <a:pt x="841313" y="229566"/>
                  </a:lnTo>
                  <a:lnTo>
                    <a:pt x="853503" y="227202"/>
                  </a:lnTo>
                  <a:lnTo>
                    <a:pt x="861377" y="226441"/>
                  </a:lnTo>
                  <a:lnTo>
                    <a:pt x="858075" y="194056"/>
                  </a:lnTo>
                  <a:close/>
                </a:path>
                <a:path w="2274570" h="501014">
                  <a:moveTo>
                    <a:pt x="1005042" y="181159"/>
                  </a:moveTo>
                  <a:lnTo>
                    <a:pt x="960923" y="185586"/>
                  </a:lnTo>
                  <a:lnTo>
                    <a:pt x="926494" y="206160"/>
                  </a:lnTo>
                  <a:lnTo>
                    <a:pt x="904372" y="240954"/>
                  </a:lnTo>
                  <a:lnTo>
                    <a:pt x="895558" y="281634"/>
                  </a:lnTo>
                  <a:lnTo>
                    <a:pt x="896175" y="303784"/>
                  </a:lnTo>
                  <a:lnTo>
                    <a:pt x="900420" y="325381"/>
                  </a:lnTo>
                  <a:lnTo>
                    <a:pt x="908415" y="345027"/>
                  </a:lnTo>
                  <a:lnTo>
                    <a:pt x="920196" y="362719"/>
                  </a:lnTo>
                  <a:lnTo>
                    <a:pt x="935799" y="378460"/>
                  </a:lnTo>
                  <a:lnTo>
                    <a:pt x="948965" y="392174"/>
                  </a:lnTo>
                  <a:lnTo>
                    <a:pt x="965025" y="401304"/>
                  </a:lnTo>
                  <a:lnTo>
                    <a:pt x="983966" y="405838"/>
                  </a:lnTo>
                  <a:lnTo>
                    <a:pt x="1005776" y="405764"/>
                  </a:lnTo>
                  <a:lnTo>
                    <a:pt x="1027757" y="401212"/>
                  </a:lnTo>
                  <a:lnTo>
                    <a:pt x="1046845" y="392493"/>
                  </a:lnTo>
                  <a:lnTo>
                    <a:pt x="1063051" y="379583"/>
                  </a:lnTo>
                  <a:lnTo>
                    <a:pt x="1065508" y="376427"/>
                  </a:lnTo>
                  <a:lnTo>
                    <a:pt x="1002728" y="376427"/>
                  </a:lnTo>
                  <a:lnTo>
                    <a:pt x="987867" y="376239"/>
                  </a:lnTo>
                  <a:lnTo>
                    <a:pt x="950023" y="354075"/>
                  </a:lnTo>
                  <a:lnTo>
                    <a:pt x="931610" y="316142"/>
                  </a:lnTo>
                  <a:lnTo>
                    <a:pt x="928322" y="283329"/>
                  </a:lnTo>
                  <a:lnTo>
                    <a:pt x="929894" y="267874"/>
                  </a:lnTo>
                  <a:lnTo>
                    <a:pt x="948346" y="228417"/>
                  </a:lnTo>
                  <a:lnTo>
                    <a:pt x="985583" y="210058"/>
                  </a:lnTo>
                  <a:lnTo>
                    <a:pt x="1061524" y="210058"/>
                  </a:lnTo>
                  <a:lnTo>
                    <a:pt x="1060513" y="208787"/>
                  </a:lnTo>
                  <a:lnTo>
                    <a:pt x="1043991" y="194927"/>
                  </a:lnTo>
                  <a:lnTo>
                    <a:pt x="1025493" y="185721"/>
                  </a:lnTo>
                  <a:lnTo>
                    <a:pt x="1005042" y="181159"/>
                  </a:lnTo>
                  <a:close/>
                </a:path>
                <a:path w="2274570" h="501014">
                  <a:moveTo>
                    <a:pt x="1061524" y="210058"/>
                  </a:moveTo>
                  <a:lnTo>
                    <a:pt x="985583" y="210058"/>
                  </a:lnTo>
                  <a:lnTo>
                    <a:pt x="1000373" y="210127"/>
                  </a:lnTo>
                  <a:lnTo>
                    <a:pt x="1013888" y="213566"/>
                  </a:lnTo>
                  <a:lnTo>
                    <a:pt x="1045936" y="242292"/>
                  </a:lnTo>
                  <a:lnTo>
                    <a:pt x="1060259" y="286512"/>
                  </a:lnTo>
                  <a:lnTo>
                    <a:pt x="1060717" y="303784"/>
                  </a:lnTo>
                  <a:lnTo>
                    <a:pt x="1059037" y="318484"/>
                  </a:lnTo>
                  <a:lnTo>
                    <a:pt x="1040072" y="358407"/>
                  </a:lnTo>
                  <a:lnTo>
                    <a:pt x="1002728" y="376427"/>
                  </a:lnTo>
                  <a:lnTo>
                    <a:pt x="1065508" y="376427"/>
                  </a:lnTo>
                  <a:lnTo>
                    <a:pt x="1076388" y="362458"/>
                  </a:lnTo>
                  <a:lnTo>
                    <a:pt x="1085435" y="344810"/>
                  </a:lnTo>
                  <a:lnTo>
                    <a:pt x="1091231" y="325770"/>
                  </a:lnTo>
                  <a:lnTo>
                    <a:pt x="1093765" y="305325"/>
                  </a:lnTo>
                  <a:lnTo>
                    <a:pt x="1093128" y="286512"/>
                  </a:lnTo>
                  <a:lnTo>
                    <a:pt x="1093002" y="283329"/>
                  </a:lnTo>
                  <a:lnTo>
                    <a:pt x="1089267" y="261794"/>
                  </a:lnTo>
                  <a:lnTo>
                    <a:pt x="1082579" y="242125"/>
                  </a:lnTo>
                  <a:lnTo>
                    <a:pt x="1072987" y="224456"/>
                  </a:lnTo>
                  <a:lnTo>
                    <a:pt x="1061524" y="210058"/>
                  </a:lnTo>
                  <a:close/>
                </a:path>
                <a:path w="2274570" h="501014">
                  <a:moveTo>
                    <a:pt x="1162494" y="167512"/>
                  </a:moveTo>
                  <a:lnTo>
                    <a:pt x="1130998" y="170687"/>
                  </a:lnTo>
                  <a:lnTo>
                    <a:pt x="1152969" y="384937"/>
                  </a:lnTo>
                  <a:lnTo>
                    <a:pt x="1185100" y="381635"/>
                  </a:lnTo>
                  <a:lnTo>
                    <a:pt x="1172146" y="256539"/>
                  </a:lnTo>
                  <a:lnTo>
                    <a:pt x="1171723" y="241704"/>
                  </a:lnTo>
                  <a:lnTo>
                    <a:pt x="1173527" y="227869"/>
                  </a:lnTo>
                  <a:lnTo>
                    <a:pt x="1177593" y="215034"/>
                  </a:lnTo>
                  <a:lnTo>
                    <a:pt x="1183957" y="203200"/>
                  </a:lnTo>
                  <a:lnTo>
                    <a:pt x="1187060" y="200406"/>
                  </a:lnTo>
                  <a:lnTo>
                    <a:pt x="1165923" y="200406"/>
                  </a:lnTo>
                  <a:lnTo>
                    <a:pt x="1162494" y="167512"/>
                  </a:lnTo>
                  <a:close/>
                </a:path>
                <a:path w="2274570" h="501014">
                  <a:moveTo>
                    <a:pt x="1297723" y="185048"/>
                  </a:moveTo>
                  <a:lnTo>
                    <a:pt x="1236839" y="185048"/>
                  </a:lnTo>
                  <a:lnTo>
                    <a:pt x="1247663" y="186420"/>
                  </a:lnTo>
                  <a:lnTo>
                    <a:pt x="1256321" y="189672"/>
                  </a:lnTo>
                  <a:lnTo>
                    <a:pt x="1274826" y="223660"/>
                  </a:lnTo>
                  <a:lnTo>
                    <a:pt x="1290637" y="370839"/>
                  </a:lnTo>
                  <a:lnTo>
                    <a:pt x="1322641" y="367538"/>
                  </a:lnTo>
                  <a:lnTo>
                    <a:pt x="1308671" y="232283"/>
                  </a:lnTo>
                  <a:lnTo>
                    <a:pt x="1302067" y="193548"/>
                  </a:lnTo>
                  <a:lnTo>
                    <a:pt x="1299019" y="186689"/>
                  </a:lnTo>
                  <a:lnTo>
                    <a:pt x="1297723" y="185048"/>
                  </a:lnTo>
                  <a:close/>
                </a:path>
                <a:path w="2274570" h="501014">
                  <a:moveTo>
                    <a:pt x="1236368" y="155588"/>
                  </a:moveTo>
                  <a:lnTo>
                    <a:pt x="1193893" y="164961"/>
                  </a:lnTo>
                  <a:lnTo>
                    <a:pt x="1165923" y="200406"/>
                  </a:lnTo>
                  <a:lnTo>
                    <a:pt x="1187060" y="200406"/>
                  </a:lnTo>
                  <a:lnTo>
                    <a:pt x="1191385" y="196512"/>
                  </a:lnTo>
                  <a:lnTo>
                    <a:pt x="1200515" y="191325"/>
                  </a:lnTo>
                  <a:lnTo>
                    <a:pt x="1211335" y="187662"/>
                  </a:lnTo>
                  <a:lnTo>
                    <a:pt x="1223835" y="185547"/>
                  </a:lnTo>
                  <a:lnTo>
                    <a:pt x="1236839" y="185048"/>
                  </a:lnTo>
                  <a:lnTo>
                    <a:pt x="1297723" y="185048"/>
                  </a:lnTo>
                  <a:lnTo>
                    <a:pt x="1295209" y="181863"/>
                  </a:lnTo>
                  <a:lnTo>
                    <a:pt x="1256561" y="157442"/>
                  </a:lnTo>
                  <a:lnTo>
                    <a:pt x="1246727" y="156003"/>
                  </a:lnTo>
                  <a:lnTo>
                    <a:pt x="1236368" y="155588"/>
                  </a:lnTo>
                  <a:close/>
                </a:path>
                <a:path w="2274570" h="501014">
                  <a:moveTo>
                    <a:pt x="1387284" y="144399"/>
                  </a:moveTo>
                  <a:lnTo>
                    <a:pt x="1356804" y="147447"/>
                  </a:lnTo>
                  <a:lnTo>
                    <a:pt x="1378902" y="361696"/>
                  </a:lnTo>
                  <a:lnTo>
                    <a:pt x="1410906" y="358394"/>
                  </a:lnTo>
                  <a:lnTo>
                    <a:pt x="1397444" y="227075"/>
                  </a:lnTo>
                  <a:lnTo>
                    <a:pt x="1397061" y="214260"/>
                  </a:lnTo>
                  <a:lnTo>
                    <a:pt x="1398762" y="202660"/>
                  </a:lnTo>
                  <a:lnTo>
                    <a:pt x="1402534" y="192250"/>
                  </a:lnTo>
                  <a:lnTo>
                    <a:pt x="1408366" y="183007"/>
                  </a:lnTo>
                  <a:lnTo>
                    <a:pt x="1412895" y="178435"/>
                  </a:lnTo>
                  <a:lnTo>
                    <a:pt x="1390840" y="178435"/>
                  </a:lnTo>
                  <a:lnTo>
                    <a:pt x="1387284" y="144399"/>
                  </a:lnTo>
                  <a:close/>
                </a:path>
                <a:path w="2274570" h="501014">
                  <a:moveTo>
                    <a:pt x="1506831" y="162210"/>
                  </a:moveTo>
                  <a:lnTo>
                    <a:pt x="1457176" y="162210"/>
                  </a:lnTo>
                  <a:lnTo>
                    <a:pt x="1464167" y="163639"/>
                  </a:lnTo>
                  <a:lnTo>
                    <a:pt x="1470372" y="166592"/>
                  </a:lnTo>
                  <a:lnTo>
                    <a:pt x="1488757" y="205994"/>
                  </a:lnTo>
                  <a:lnTo>
                    <a:pt x="1503362" y="348869"/>
                  </a:lnTo>
                  <a:lnTo>
                    <a:pt x="1535493" y="345694"/>
                  </a:lnTo>
                  <a:lnTo>
                    <a:pt x="1521777" y="212725"/>
                  </a:lnTo>
                  <a:lnTo>
                    <a:pt x="1521279" y="200362"/>
                  </a:lnTo>
                  <a:lnTo>
                    <a:pt x="1522460" y="189357"/>
                  </a:lnTo>
                  <a:lnTo>
                    <a:pt x="1525331" y="179685"/>
                  </a:lnTo>
                  <a:lnTo>
                    <a:pt x="1529905" y="171323"/>
                  </a:lnTo>
                  <a:lnTo>
                    <a:pt x="1533702" y="167767"/>
                  </a:lnTo>
                  <a:lnTo>
                    <a:pt x="1508950" y="167767"/>
                  </a:lnTo>
                  <a:lnTo>
                    <a:pt x="1506831" y="162210"/>
                  </a:lnTo>
                  <a:close/>
                </a:path>
                <a:path w="2274570" h="501014">
                  <a:moveTo>
                    <a:pt x="1633553" y="149346"/>
                  </a:moveTo>
                  <a:lnTo>
                    <a:pt x="1582094" y="149346"/>
                  </a:lnTo>
                  <a:lnTo>
                    <a:pt x="1589500" y="150479"/>
                  </a:lnTo>
                  <a:lnTo>
                    <a:pt x="1595810" y="153017"/>
                  </a:lnTo>
                  <a:lnTo>
                    <a:pt x="1612963" y="190881"/>
                  </a:lnTo>
                  <a:lnTo>
                    <a:pt x="1627949" y="336169"/>
                  </a:lnTo>
                  <a:lnTo>
                    <a:pt x="1659953" y="332867"/>
                  </a:lnTo>
                  <a:lnTo>
                    <a:pt x="1644713" y="185166"/>
                  </a:lnTo>
                  <a:lnTo>
                    <a:pt x="1641804" y="168733"/>
                  </a:lnTo>
                  <a:lnTo>
                    <a:pt x="1636680" y="154479"/>
                  </a:lnTo>
                  <a:lnTo>
                    <a:pt x="1633553" y="149346"/>
                  </a:lnTo>
                  <a:close/>
                </a:path>
                <a:path w="2274570" h="501014">
                  <a:moveTo>
                    <a:pt x="1459874" y="132840"/>
                  </a:moveTo>
                  <a:lnTo>
                    <a:pt x="1418010" y="142331"/>
                  </a:lnTo>
                  <a:lnTo>
                    <a:pt x="1390840" y="178435"/>
                  </a:lnTo>
                  <a:lnTo>
                    <a:pt x="1412895" y="178435"/>
                  </a:lnTo>
                  <a:lnTo>
                    <a:pt x="1416294" y="175004"/>
                  </a:lnTo>
                  <a:lnTo>
                    <a:pt x="1425781" y="168894"/>
                  </a:lnTo>
                  <a:lnTo>
                    <a:pt x="1436816" y="164665"/>
                  </a:lnTo>
                  <a:lnTo>
                    <a:pt x="1449387" y="162306"/>
                  </a:lnTo>
                  <a:lnTo>
                    <a:pt x="1457176" y="162210"/>
                  </a:lnTo>
                  <a:lnTo>
                    <a:pt x="1506831" y="162210"/>
                  </a:lnTo>
                  <a:lnTo>
                    <a:pt x="1505827" y="159575"/>
                  </a:lnTo>
                  <a:lnTo>
                    <a:pt x="1469628" y="133969"/>
                  </a:lnTo>
                  <a:lnTo>
                    <a:pt x="1459874" y="132840"/>
                  </a:lnTo>
                  <a:close/>
                </a:path>
                <a:path w="2274570" h="501014">
                  <a:moveTo>
                    <a:pt x="1586368" y="120173"/>
                  </a:moveTo>
                  <a:lnTo>
                    <a:pt x="1539037" y="129990"/>
                  </a:lnTo>
                  <a:lnTo>
                    <a:pt x="1511853" y="158406"/>
                  </a:lnTo>
                  <a:lnTo>
                    <a:pt x="1508950" y="167767"/>
                  </a:lnTo>
                  <a:lnTo>
                    <a:pt x="1533702" y="167767"/>
                  </a:lnTo>
                  <a:lnTo>
                    <a:pt x="1538982" y="162821"/>
                  </a:lnTo>
                  <a:lnTo>
                    <a:pt x="1549273" y="156368"/>
                  </a:lnTo>
                  <a:lnTo>
                    <a:pt x="1560802" y="151963"/>
                  </a:lnTo>
                  <a:lnTo>
                    <a:pt x="1573593" y="149606"/>
                  </a:lnTo>
                  <a:lnTo>
                    <a:pt x="1582094" y="149346"/>
                  </a:lnTo>
                  <a:lnTo>
                    <a:pt x="1633553" y="149346"/>
                  </a:lnTo>
                  <a:lnTo>
                    <a:pt x="1629318" y="142392"/>
                  </a:lnTo>
                  <a:lnTo>
                    <a:pt x="1619694" y="132461"/>
                  </a:lnTo>
                  <a:lnTo>
                    <a:pt x="1610475" y="126079"/>
                  </a:lnTo>
                  <a:lnTo>
                    <a:pt x="1599374" y="121983"/>
                  </a:lnTo>
                  <a:lnTo>
                    <a:pt x="1586368" y="120173"/>
                  </a:lnTo>
                  <a:close/>
                </a:path>
                <a:path w="2274570" h="501014">
                  <a:moveTo>
                    <a:pt x="1825299" y="96353"/>
                  </a:moveTo>
                  <a:lnTo>
                    <a:pt x="1785123" y="100405"/>
                  </a:lnTo>
                  <a:lnTo>
                    <a:pt x="1744154" y="131445"/>
                  </a:lnTo>
                  <a:lnTo>
                    <a:pt x="1725961" y="170735"/>
                  </a:lnTo>
                  <a:lnTo>
                    <a:pt x="1722794" y="193899"/>
                  </a:lnTo>
                  <a:lnTo>
                    <a:pt x="1723580" y="219456"/>
                  </a:lnTo>
                  <a:lnTo>
                    <a:pt x="1735407" y="265652"/>
                  </a:lnTo>
                  <a:lnTo>
                    <a:pt x="1760283" y="299847"/>
                  </a:lnTo>
                  <a:lnTo>
                    <a:pt x="1807003" y="321867"/>
                  </a:lnTo>
                  <a:lnTo>
                    <a:pt x="1827339" y="321563"/>
                  </a:lnTo>
                  <a:lnTo>
                    <a:pt x="1873023" y="305472"/>
                  </a:lnTo>
                  <a:lnTo>
                    <a:pt x="1887330" y="292169"/>
                  </a:lnTo>
                  <a:lnTo>
                    <a:pt x="1813119" y="292169"/>
                  </a:lnTo>
                  <a:lnTo>
                    <a:pt x="1801114" y="289512"/>
                  </a:lnTo>
                  <a:lnTo>
                    <a:pt x="1771580" y="265372"/>
                  </a:lnTo>
                  <a:lnTo>
                    <a:pt x="1757489" y="222885"/>
                  </a:lnTo>
                  <a:lnTo>
                    <a:pt x="1908111" y="207391"/>
                  </a:lnTo>
                  <a:lnTo>
                    <a:pt x="1906882" y="196087"/>
                  </a:lnTo>
                  <a:lnTo>
                    <a:pt x="1754568" y="196087"/>
                  </a:lnTo>
                  <a:lnTo>
                    <a:pt x="1754278" y="183183"/>
                  </a:lnTo>
                  <a:lnTo>
                    <a:pt x="1768030" y="147447"/>
                  </a:lnTo>
                  <a:lnTo>
                    <a:pt x="1807527" y="125475"/>
                  </a:lnTo>
                  <a:lnTo>
                    <a:pt x="1880399" y="125454"/>
                  </a:lnTo>
                  <a:lnTo>
                    <a:pt x="1875091" y="118999"/>
                  </a:lnTo>
                  <a:lnTo>
                    <a:pt x="1860161" y="107592"/>
                  </a:lnTo>
                  <a:lnTo>
                    <a:pt x="1843563" y="100044"/>
                  </a:lnTo>
                  <a:lnTo>
                    <a:pt x="1825299" y="96353"/>
                  </a:lnTo>
                  <a:close/>
                </a:path>
                <a:path w="2274570" h="501014">
                  <a:moveTo>
                    <a:pt x="1907730" y="235076"/>
                  </a:moveTo>
                  <a:lnTo>
                    <a:pt x="1876234" y="238251"/>
                  </a:lnTo>
                  <a:lnTo>
                    <a:pt x="1874801" y="249797"/>
                  </a:lnTo>
                  <a:lnTo>
                    <a:pt x="1871821" y="260032"/>
                  </a:lnTo>
                  <a:lnTo>
                    <a:pt x="1836439" y="290337"/>
                  </a:lnTo>
                  <a:lnTo>
                    <a:pt x="1813119" y="292169"/>
                  </a:lnTo>
                  <a:lnTo>
                    <a:pt x="1887330" y="292169"/>
                  </a:lnTo>
                  <a:lnTo>
                    <a:pt x="1894675" y="282993"/>
                  </a:lnTo>
                  <a:lnTo>
                    <a:pt x="1901809" y="268811"/>
                  </a:lnTo>
                  <a:lnTo>
                    <a:pt x="1906156" y="252843"/>
                  </a:lnTo>
                  <a:lnTo>
                    <a:pt x="1907730" y="235076"/>
                  </a:lnTo>
                  <a:close/>
                </a:path>
                <a:path w="2274570" h="501014">
                  <a:moveTo>
                    <a:pt x="1880399" y="125454"/>
                  </a:moveTo>
                  <a:lnTo>
                    <a:pt x="1819600" y="125454"/>
                  </a:lnTo>
                  <a:lnTo>
                    <a:pt x="1831054" y="127873"/>
                  </a:lnTo>
                  <a:lnTo>
                    <a:pt x="1841888" y="132744"/>
                  </a:lnTo>
                  <a:lnTo>
                    <a:pt x="1869856" y="171352"/>
                  </a:lnTo>
                  <a:lnTo>
                    <a:pt x="1872170" y="183896"/>
                  </a:lnTo>
                  <a:lnTo>
                    <a:pt x="1754568" y="196087"/>
                  </a:lnTo>
                  <a:lnTo>
                    <a:pt x="1906882" y="196087"/>
                  </a:lnTo>
                  <a:lnTo>
                    <a:pt x="1906841" y="195707"/>
                  </a:lnTo>
                  <a:lnTo>
                    <a:pt x="1902916" y="171844"/>
                  </a:lnTo>
                  <a:lnTo>
                    <a:pt x="1896300" y="151114"/>
                  </a:lnTo>
                  <a:lnTo>
                    <a:pt x="1887017" y="133502"/>
                  </a:lnTo>
                  <a:lnTo>
                    <a:pt x="1880399" y="125454"/>
                  </a:lnTo>
                  <a:close/>
                </a:path>
                <a:path w="2274570" h="501014">
                  <a:moveTo>
                    <a:pt x="1975167" y="83820"/>
                  </a:moveTo>
                  <a:lnTo>
                    <a:pt x="1943544" y="87122"/>
                  </a:lnTo>
                  <a:lnTo>
                    <a:pt x="1965642" y="301371"/>
                  </a:lnTo>
                  <a:lnTo>
                    <a:pt x="1997646" y="298069"/>
                  </a:lnTo>
                  <a:lnTo>
                    <a:pt x="1984692" y="172974"/>
                  </a:lnTo>
                  <a:lnTo>
                    <a:pt x="1984287" y="158067"/>
                  </a:lnTo>
                  <a:lnTo>
                    <a:pt x="1986121" y="144208"/>
                  </a:lnTo>
                  <a:lnTo>
                    <a:pt x="1990193" y="131397"/>
                  </a:lnTo>
                  <a:lnTo>
                    <a:pt x="1996503" y="119634"/>
                  </a:lnTo>
                  <a:lnTo>
                    <a:pt x="1999582" y="116839"/>
                  </a:lnTo>
                  <a:lnTo>
                    <a:pt x="1978469" y="116839"/>
                  </a:lnTo>
                  <a:lnTo>
                    <a:pt x="1975167" y="83820"/>
                  </a:lnTo>
                  <a:close/>
                </a:path>
                <a:path w="2274570" h="501014">
                  <a:moveTo>
                    <a:pt x="2110272" y="101429"/>
                  </a:moveTo>
                  <a:lnTo>
                    <a:pt x="2049385" y="101429"/>
                  </a:lnTo>
                  <a:lnTo>
                    <a:pt x="2060209" y="102806"/>
                  </a:lnTo>
                  <a:lnTo>
                    <a:pt x="2068867" y="106088"/>
                  </a:lnTo>
                  <a:lnTo>
                    <a:pt x="2087372" y="139969"/>
                  </a:lnTo>
                  <a:lnTo>
                    <a:pt x="2103183" y="287147"/>
                  </a:lnTo>
                  <a:lnTo>
                    <a:pt x="2135187" y="283972"/>
                  </a:lnTo>
                  <a:lnTo>
                    <a:pt x="2121217" y="148717"/>
                  </a:lnTo>
                  <a:lnTo>
                    <a:pt x="2114613" y="109982"/>
                  </a:lnTo>
                  <a:lnTo>
                    <a:pt x="2111565" y="103124"/>
                  </a:lnTo>
                  <a:lnTo>
                    <a:pt x="2110272" y="101429"/>
                  </a:lnTo>
                  <a:close/>
                </a:path>
                <a:path w="2274570" h="501014">
                  <a:moveTo>
                    <a:pt x="2049021" y="72005"/>
                  </a:moveTo>
                  <a:lnTo>
                    <a:pt x="2006441" y="81323"/>
                  </a:lnTo>
                  <a:lnTo>
                    <a:pt x="1978469" y="116839"/>
                  </a:lnTo>
                  <a:lnTo>
                    <a:pt x="1999582" y="116839"/>
                  </a:lnTo>
                  <a:lnTo>
                    <a:pt x="2003931" y="112893"/>
                  </a:lnTo>
                  <a:lnTo>
                    <a:pt x="2013061" y="107711"/>
                  </a:lnTo>
                  <a:lnTo>
                    <a:pt x="2023881" y="104078"/>
                  </a:lnTo>
                  <a:lnTo>
                    <a:pt x="2036381" y="101981"/>
                  </a:lnTo>
                  <a:lnTo>
                    <a:pt x="2049385" y="101429"/>
                  </a:lnTo>
                  <a:lnTo>
                    <a:pt x="2110272" y="101429"/>
                  </a:lnTo>
                  <a:lnTo>
                    <a:pt x="2107882" y="98298"/>
                  </a:lnTo>
                  <a:lnTo>
                    <a:pt x="2069127" y="73822"/>
                  </a:lnTo>
                  <a:lnTo>
                    <a:pt x="2059336" y="72390"/>
                  </a:lnTo>
                  <a:lnTo>
                    <a:pt x="2049021" y="72005"/>
                  </a:lnTo>
                  <a:close/>
                </a:path>
                <a:path w="2274570" h="501014">
                  <a:moveTo>
                    <a:pt x="2217175" y="89788"/>
                  </a:moveTo>
                  <a:lnTo>
                    <a:pt x="2184844" y="89788"/>
                  </a:lnTo>
                  <a:lnTo>
                    <a:pt x="2199957" y="236474"/>
                  </a:lnTo>
                  <a:lnTo>
                    <a:pt x="2215967" y="273897"/>
                  </a:lnTo>
                  <a:lnTo>
                    <a:pt x="2231588" y="278417"/>
                  </a:lnTo>
                  <a:lnTo>
                    <a:pt x="2241613" y="278130"/>
                  </a:lnTo>
                  <a:lnTo>
                    <a:pt x="2246439" y="277622"/>
                  </a:lnTo>
                  <a:lnTo>
                    <a:pt x="2251138" y="276733"/>
                  </a:lnTo>
                  <a:lnTo>
                    <a:pt x="2255710" y="275463"/>
                  </a:lnTo>
                  <a:lnTo>
                    <a:pt x="2260282" y="274320"/>
                  </a:lnTo>
                  <a:lnTo>
                    <a:pt x="2266505" y="272161"/>
                  </a:lnTo>
                  <a:lnTo>
                    <a:pt x="2274506" y="269113"/>
                  </a:lnTo>
                  <a:lnTo>
                    <a:pt x="2272582" y="250698"/>
                  </a:lnTo>
                  <a:lnTo>
                    <a:pt x="2240343" y="250698"/>
                  </a:lnTo>
                  <a:lnTo>
                    <a:pt x="2237168" y="249809"/>
                  </a:lnTo>
                  <a:lnTo>
                    <a:pt x="2235517" y="247269"/>
                  </a:lnTo>
                  <a:lnTo>
                    <a:pt x="2233866" y="245110"/>
                  </a:lnTo>
                  <a:lnTo>
                    <a:pt x="2232723" y="240411"/>
                  </a:lnTo>
                  <a:lnTo>
                    <a:pt x="2231961" y="233172"/>
                  </a:lnTo>
                  <a:lnTo>
                    <a:pt x="2217175" y="89788"/>
                  </a:lnTo>
                  <a:close/>
                </a:path>
                <a:path w="2274570" h="501014">
                  <a:moveTo>
                    <a:pt x="2271839" y="243586"/>
                  </a:moveTo>
                  <a:lnTo>
                    <a:pt x="2262314" y="245618"/>
                  </a:lnTo>
                  <a:lnTo>
                    <a:pt x="2255075" y="247904"/>
                  </a:lnTo>
                  <a:lnTo>
                    <a:pt x="2252662" y="248412"/>
                  </a:lnTo>
                  <a:lnTo>
                    <a:pt x="2249614" y="249427"/>
                  </a:lnTo>
                  <a:lnTo>
                    <a:pt x="2247074" y="250062"/>
                  </a:lnTo>
                  <a:lnTo>
                    <a:pt x="2245042" y="250189"/>
                  </a:lnTo>
                  <a:lnTo>
                    <a:pt x="2240343" y="250698"/>
                  </a:lnTo>
                  <a:lnTo>
                    <a:pt x="2272582" y="250698"/>
                  </a:lnTo>
                  <a:lnTo>
                    <a:pt x="2271839" y="243586"/>
                  </a:lnTo>
                  <a:close/>
                </a:path>
                <a:path w="2274570" h="501014">
                  <a:moveTo>
                    <a:pt x="2207958" y="0"/>
                  </a:moveTo>
                  <a:lnTo>
                    <a:pt x="2175954" y="3301"/>
                  </a:lnTo>
                  <a:lnTo>
                    <a:pt x="2182050" y="62611"/>
                  </a:lnTo>
                  <a:lnTo>
                    <a:pt x="2154237" y="65405"/>
                  </a:lnTo>
                  <a:lnTo>
                    <a:pt x="2157031" y="92710"/>
                  </a:lnTo>
                  <a:lnTo>
                    <a:pt x="2184844" y="89788"/>
                  </a:lnTo>
                  <a:lnTo>
                    <a:pt x="2217175" y="89788"/>
                  </a:lnTo>
                  <a:lnTo>
                    <a:pt x="2216848" y="86613"/>
                  </a:lnTo>
                  <a:lnTo>
                    <a:pt x="2255329" y="82550"/>
                  </a:lnTo>
                  <a:lnTo>
                    <a:pt x="2252831" y="59309"/>
                  </a:lnTo>
                  <a:lnTo>
                    <a:pt x="2214054" y="59309"/>
                  </a:lnTo>
                  <a:lnTo>
                    <a:pt x="2207958" y="0"/>
                  </a:lnTo>
                  <a:close/>
                </a:path>
                <a:path w="2274570" h="501014">
                  <a:moveTo>
                    <a:pt x="2252408" y="55372"/>
                  </a:moveTo>
                  <a:lnTo>
                    <a:pt x="2214054" y="59309"/>
                  </a:lnTo>
                  <a:lnTo>
                    <a:pt x="2252831" y="59309"/>
                  </a:lnTo>
                  <a:lnTo>
                    <a:pt x="2252408" y="55372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35451" y="2522220"/>
              <a:ext cx="5746242" cy="366293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67890" y="2966974"/>
              <a:ext cx="4572049" cy="148970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782571" y="4580382"/>
              <a:ext cx="274955" cy="240029"/>
            </a:xfrm>
            <a:custGeom>
              <a:avLst/>
              <a:gdLst/>
              <a:ahLst/>
              <a:cxnLst/>
              <a:rect l="l" t="t" r="r" b="b"/>
              <a:pathLst>
                <a:path w="274954" h="240029">
                  <a:moveTo>
                    <a:pt x="61210" y="19812"/>
                  </a:moveTo>
                  <a:lnTo>
                    <a:pt x="19704" y="40618"/>
                  </a:lnTo>
                  <a:lnTo>
                    <a:pt x="980" y="89852"/>
                  </a:lnTo>
                  <a:lnTo>
                    <a:pt x="0" y="112041"/>
                  </a:lnTo>
                  <a:lnTo>
                    <a:pt x="1520" y="137160"/>
                  </a:lnTo>
                  <a:lnTo>
                    <a:pt x="10791" y="183149"/>
                  </a:lnTo>
                  <a:lnTo>
                    <a:pt x="39229" y="226974"/>
                  </a:lnTo>
                  <a:lnTo>
                    <a:pt x="84324" y="240030"/>
                  </a:lnTo>
                  <a:lnTo>
                    <a:pt x="100445" y="236529"/>
                  </a:lnTo>
                  <a:lnTo>
                    <a:pt x="114137" y="229647"/>
                  </a:lnTo>
                  <a:lnTo>
                    <a:pt x="125400" y="219384"/>
                  </a:lnTo>
                  <a:lnTo>
                    <a:pt x="127410" y="216281"/>
                  </a:lnTo>
                  <a:lnTo>
                    <a:pt x="81911" y="216281"/>
                  </a:lnTo>
                  <a:lnTo>
                    <a:pt x="71193" y="216142"/>
                  </a:lnTo>
                  <a:lnTo>
                    <a:pt x="40155" y="187747"/>
                  </a:lnTo>
                  <a:lnTo>
                    <a:pt x="28190" y="134366"/>
                  </a:lnTo>
                  <a:lnTo>
                    <a:pt x="26668" y="113313"/>
                  </a:lnTo>
                  <a:lnTo>
                    <a:pt x="26872" y="95107"/>
                  </a:lnTo>
                  <a:lnTo>
                    <a:pt x="37673" y="57685"/>
                  </a:lnTo>
                  <a:lnTo>
                    <a:pt x="63623" y="43434"/>
                  </a:lnTo>
                  <a:lnTo>
                    <a:pt x="117425" y="43434"/>
                  </a:lnTo>
                  <a:lnTo>
                    <a:pt x="117090" y="42926"/>
                  </a:lnTo>
                  <a:lnTo>
                    <a:pt x="105608" y="31402"/>
                  </a:lnTo>
                  <a:lnTo>
                    <a:pt x="92483" y="23701"/>
                  </a:lnTo>
                  <a:lnTo>
                    <a:pt x="77692" y="19833"/>
                  </a:lnTo>
                  <a:lnTo>
                    <a:pt x="61210" y="19812"/>
                  </a:lnTo>
                  <a:close/>
                </a:path>
                <a:path w="274954" h="240029">
                  <a:moveTo>
                    <a:pt x="117425" y="43434"/>
                  </a:moveTo>
                  <a:lnTo>
                    <a:pt x="63623" y="43434"/>
                  </a:lnTo>
                  <a:lnTo>
                    <a:pt x="74195" y="43624"/>
                  </a:lnTo>
                  <a:lnTo>
                    <a:pt x="83625" y="46482"/>
                  </a:lnTo>
                  <a:lnTo>
                    <a:pt x="110613" y="86391"/>
                  </a:lnTo>
                  <a:lnTo>
                    <a:pt x="117598" y="124968"/>
                  </a:lnTo>
                  <a:lnTo>
                    <a:pt x="119098" y="145897"/>
                  </a:lnTo>
                  <a:lnTo>
                    <a:pt x="118836" y="164099"/>
                  </a:lnTo>
                  <a:lnTo>
                    <a:pt x="107717" y="201922"/>
                  </a:lnTo>
                  <a:lnTo>
                    <a:pt x="81911" y="216281"/>
                  </a:lnTo>
                  <a:lnTo>
                    <a:pt x="127410" y="216281"/>
                  </a:lnTo>
                  <a:lnTo>
                    <a:pt x="134235" y="205740"/>
                  </a:lnTo>
                  <a:lnTo>
                    <a:pt x="140714" y="189116"/>
                  </a:lnTo>
                  <a:lnTo>
                    <a:pt x="144537" y="169719"/>
                  </a:lnTo>
                  <a:lnTo>
                    <a:pt x="145718" y="147536"/>
                  </a:lnTo>
                  <a:lnTo>
                    <a:pt x="144268" y="122555"/>
                  </a:lnTo>
                  <a:lnTo>
                    <a:pt x="140503" y="97647"/>
                  </a:lnTo>
                  <a:lnTo>
                    <a:pt x="134727" y="76073"/>
                  </a:lnTo>
                  <a:lnTo>
                    <a:pt x="126926" y="57832"/>
                  </a:lnTo>
                  <a:lnTo>
                    <a:pt x="117425" y="43434"/>
                  </a:lnTo>
                  <a:close/>
                </a:path>
                <a:path w="274954" h="240029">
                  <a:moveTo>
                    <a:pt x="257670" y="50927"/>
                  </a:moveTo>
                  <a:lnTo>
                    <a:pt x="231644" y="50927"/>
                  </a:lnTo>
                  <a:lnTo>
                    <a:pt x="249043" y="216408"/>
                  </a:lnTo>
                  <a:lnTo>
                    <a:pt x="274697" y="213741"/>
                  </a:lnTo>
                  <a:lnTo>
                    <a:pt x="257670" y="50927"/>
                  </a:lnTo>
                  <a:close/>
                </a:path>
                <a:path w="274954" h="240029">
                  <a:moveTo>
                    <a:pt x="252345" y="0"/>
                  </a:moveTo>
                  <a:lnTo>
                    <a:pt x="229104" y="2413"/>
                  </a:lnTo>
                  <a:lnTo>
                    <a:pt x="228768" y="13150"/>
                  </a:lnTo>
                  <a:lnTo>
                    <a:pt x="226992" y="22304"/>
                  </a:lnTo>
                  <a:lnTo>
                    <a:pt x="195068" y="47083"/>
                  </a:lnTo>
                  <a:lnTo>
                    <a:pt x="179193" y="49276"/>
                  </a:lnTo>
                  <a:lnTo>
                    <a:pt x="181225" y="67945"/>
                  </a:lnTo>
                  <a:lnTo>
                    <a:pt x="225294" y="58293"/>
                  </a:lnTo>
                  <a:lnTo>
                    <a:pt x="231644" y="50927"/>
                  </a:lnTo>
                  <a:lnTo>
                    <a:pt x="257670" y="50927"/>
                  </a:lnTo>
                  <a:lnTo>
                    <a:pt x="252345" y="0"/>
                  </a:lnTo>
                  <a:close/>
                </a:path>
              </a:pathLst>
            </a:custGeom>
            <a:solidFill>
              <a:srgbClr val="5F5F5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44500" y="101853"/>
            <a:ext cx="53625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Corporate</a:t>
            </a:r>
            <a:r>
              <a:rPr spc="-100" smtClean="0"/>
              <a:t> </a:t>
            </a:r>
            <a:r>
              <a:rPr smtClean="0"/>
              <a:t>Responsibilities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335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Why </a:t>
            </a:r>
            <a:r>
              <a:rPr spc="-5" smtClean="0"/>
              <a:t>do we </a:t>
            </a:r>
            <a:r>
              <a:rPr smtClean="0"/>
              <a:t>care:</a:t>
            </a:r>
            <a:r>
              <a:rPr spc="-40" smtClean="0"/>
              <a:t> </a:t>
            </a:r>
            <a:r>
              <a:rPr spc="-5" smtClean="0"/>
              <a:t>Example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32890"/>
            <a:ext cx="8234045" cy="3994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b="1" dirty="0">
                <a:latin typeface="Arial"/>
                <a:cs typeface="Arial"/>
              </a:rPr>
              <a:t>The </a:t>
            </a:r>
            <a:r>
              <a:rPr sz="2400" b="1" spc="-5" dirty="0">
                <a:latin typeface="Arial"/>
                <a:cs typeface="Arial"/>
              </a:rPr>
              <a:t>CEO asks</a:t>
            </a:r>
            <a:r>
              <a:rPr sz="2400" spc="-5" dirty="0">
                <a:latin typeface="Arial"/>
                <a:cs typeface="Arial"/>
              </a:rPr>
              <a:t>, </a:t>
            </a:r>
            <a:r>
              <a:rPr sz="2800" i="1" dirty="0">
                <a:latin typeface="Times New Roman"/>
                <a:cs typeface="Times New Roman"/>
              </a:rPr>
              <a:t>“Is our </a:t>
            </a:r>
            <a:r>
              <a:rPr sz="2800" i="1" spc="-5" dirty="0">
                <a:latin typeface="Times New Roman"/>
                <a:cs typeface="Times New Roman"/>
              </a:rPr>
              <a:t>network perimeter</a:t>
            </a:r>
            <a:r>
              <a:rPr sz="2800" i="1" spc="5" dirty="0">
                <a:latin typeface="Times New Roman"/>
                <a:cs typeface="Times New Roman"/>
              </a:rPr>
              <a:t> </a:t>
            </a:r>
            <a:r>
              <a:rPr sz="2800" i="1" spc="-5" dirty="0">
                <a:latin typeface="Times New Roman"/>
                <a:cs typeface="Times New Roman"/>
              </a:rPr>
              <a:t>secure?”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Arial"/>
              <a:buChar char="•"/>
            </a:pPr>
            <a:endParaRPr sz="3050">
              <a:latin typeface="Times New Roman"/>
              <a:cs typeface="Times New Roman"/>
            </a:endParaRPr>
          </a:p>
          <a:p>
            <a:pPr marL="353695" indent="-341630">
              <a:lnSpc>
                <a:spcPts val="2690"/>
              </a:lnSpc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b="1" dirty="0">
                <a:latin typeface="Arial"/>
                <a:cs typeface="Arial"/>
              </a:rPr>
              <a:t>Without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metrics:</a:t>
            </a:r>
            <a:endParaRPr sz="2400">
              <a:latin typeface="Arial"/>
              <a:cs typeface="Arial"/>
            </a:endParaRPr>
          </a:p>
          <a:p>
            <a:pPr marL="353695">
              <a:lnSpc>
                <a:spcPts val="3170"/>
              </a:lnSpc>
            </a:pPr>
            <a:r>
              <a:rPr sz="2800" i="1" spc="-10" dirty="0">
                <a:latin typeface="Times New Roman"/>
                <a:cs typeface="Times New Roman"/>
              </a:rPr>
              <a:t>“Well, </a:t>
            </a:r>
            <a:r>
              <a:rPr sz="2800" i="1" spc="-5" dirty="0">
                <a:latin typeface="Times New Roman"/>
                <a:cs typeface="Times New Roman"/>
              </a:rPr>
              <a:t>we installed a firewall, so it must</a:t>
            </a:r>
            <a:r>
              <a:rPr sz="2800" i="1" spc="-30" dirty="0">
                <a:latin typeface="Times New Roman"/>
                <a:cs typeface="Times New Roman"/>
              </a:rPr>
              <a:t> </a:t>
            </a:r>
            <a:r>
              <a:rPr sz="2800" i="1" spc="-5" dirty="0">
                <a:latin typeface="Times New Roman"/>
                <a:cs typeface="Times New Roman"/>
              </a:rPr>
              <a:t>be.”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050">
              <a:latin typeface="Times New Roman"/>
              <a:cs typeface="Times New Roman"/>
            </a:endParaRPr>
          </a:p>
          <a:p>
            <a:pPr marL="353695" indent="-341630">
              <a:lnSpc>
                <a:spcPts val="2690"/>
              </a:lnSpc>
              <a:spcBef>
                <a:spcPts val="5"/>
              </a:spcBef>
              <a:buFont typeface="Arial"/>
              <a:buChar char="•"/>
              <a:tabLst>
                <a:tab pos="353695" algn="l"/>
                <a:tab pos="354330" algn="l"/>
              </a:tabLst>
            </a:pP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metrics:</a:t>
            </a:r>
            <a:endParaRPr sz="2400">
              <a:latin typeface="Arial"/>
              <a:cs typeface="Arial"/>
            </a:endParaRPr>
          </a:p>
          <a:p>
            <a:pPr marL="353695" marR="212090">
              <a:lnSpc>
                <a:spcPts val="3020"/>
              </a:lnSpc>
              <a:spcBef>
                <a:spcPts val="195"/>
              </a:spcBef>
            </a:pPr>
            <a:r>
              <a:rPr sz="2800" i="1" spc="-5" dirty="0">
                <a:latin typeface="Times New Roman"/>
                <a:cs typeface="Times New Roman"/>
              </a:rPr>
              <a:t>“Yes, our evidence tells us that we are. Look at our  </a:t>
            </a:r>
            <a:r>
              <a:rPr sz="2800" i="1" dirty="0">
                <a:latin typeface="Times New Roman"/>
                <a:cs typeface="Times New Roman"/>
              </a:rPr>
              <a:t>intrusion statistics </a:t>
            </a:r>
            <a:r>
              <a:rPr sz="2800" i="1" spc="-5" dirty="0">
                <a:latin typeface="Times New Roman"/>
                <a:cs typeface="Times New Roman"/>
              </a:rPr>
              <a:t>before and after we completed</a:t>
            </a:r>
            <a:r>
              <a:rPr sz="2800" i="1" spc="-90" dirty="0">
                <a:latin typeface="Times New Roman"/>
                <a:cs typeface="Times New Roman"/>
              </a:rPr>
              <a:t> </a:t>
            </a:r>
            <a:r>
              <a:rPr sz="2800" i="1" spc="-5" dirty="0">
                <a:latin typeface="Times New Roman"/>
                <a:cs typeface="Times New Roman"/>
              </a:rPr>
              <a:t>that</a:t>
            </a:r>
            <a:endParaRPr sz="2800">
              <a:latin typeface="Times New Roman"/>
              <a:cs typeface="Times New Roman"/>
            </a:endParaRPr>
          </a:p>
          <a:p>
            <a:pPr marL="353695" marR="5080">
              <a:lnSpc>
                <a:spcPts val="3030"/>
              </a:lnSpc>
            </a:pPr>
            <a:r>
              <a:rPr sz="2800" i="1" spc="-5" dirty="0">
                <a:latin typeface="Times New Roman"/>
                <a:cs typeface="Times New Roman"/>
              </a:rPr>
              <a:t>firewall project. It’s </a:t>
            </a:r>
            <a:r>
              <a:rPr sz="2800" i="1" dirty="0">
                <a:latin typeface="Times New Roman"/>
                <a:cs typeface="Times New Roman"/>
              </a:rPr>
              <a:t>down </a:t>
            </a:r>
            <a:r>
              <a:rPr sz="2800" i="1" spc="-5" dirty="0">
                <a:latin typeface="Times New Roman"/>
                <a:cs typeface="Times New Roman"/>
              </a:rPr>
              <a:t>80%. We are definitely </a:t>
            </a:r>
            <a:r>
              <a:rPr sz="2800" i="1" spc="-10" dirty="0">
                <a:latin typeface="Times New Roman"/>
                <a:cs typeface="Times New Roman"/>
              </a:rPr>
              <a:t>more  secure </a:t>
            </a:r>
            <a:r>
              <a:rPr sz="2800" i="1" spc="-5" dirty="0">
                <a:latin typeface="Times New Roman"/>
                <a:cs typeface="Times New Roman"/>
              </a:rPr>
              <a:t>today than we </a:t>
            </a:r>
            <a:r>
              <a:rPr sz="2800" i="1" spc="-10" dirty="0">
                <a:latin typeface="Times New Roman"/>
                <a:cs typeface="Times New Roman"/>
              </a:rPr>
              <a:t>were</a:t>
            </a:r>
            <a:r>
              <a:rPr sz="2800" i="1" spc="-25" dirty="0">
                <a:latin typeface="Times New Roman"/>
                <a:cs typeface="Times New Roman"/>
              </a:rPr>
              <a:t> </a:t>
            </a:r>
            <a:r>
              <a:rPr sz="2800" i="1" spc="-5" dirty="0">
                <a:latin typeface="Times New Roman"/>
                <a:cs typeface="Times New Roman"/>
              </a:rPr>
              <a:t>before.”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54304"/>
            <a:ext cx="73660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IS Measurement </a:t>
            </a:r>
            <a:r>
              <a:rPr spc="-5" smtClean="0"/>
              <a:t>Model </a:t>
            </a:r>
            <a:r>
              <a:rPr smtClean="0"/>
              <a:t>(ISO</a:t>
            </a:r>
            <a:r>
              <a:rPr spc="-80" smtClean="0"/>
              <a:t> </a:t>
            </a:r>
            <a:r>
              <a:rPr spc="-5" smtClean="0"/>
              <a:t>27004)</a:t>
            </a:r>
            <a:endParaRPr spc="-5" dirty="0"/>
          </a:p>
        </p:txBody>
      </p:sp>
      <p:grpSp>
        <p:nvGrpSpPr>
          <p:cNvPr id="3" name="object 3"/>
          <p:cNvGrpSpPr/>
          <p:nvPr/>
        </p:nvGrpSpPr>
        <p:grpSpPr>
          <a:xfrm>
            <a:off x="4795837" y="985837"/>
            <a:ext cx="4048125" cy="1948180"/>
            <a:chOff x="4795837" y="985837"/>
            <a:chExt cx="4048125" cy="1948180"/>
          </a:xfrm>
        </p:grpSpPr>
        <p:sp>
          <p:nvSpPr>
            <p:cNvPr id="4" name="object 4"/>
            <p:cNvSpPr/>
            <p:nvPr/>
          </p:nvSpPr>
          <p:spPr>
            <a:xfrm>
              <a:off x="4800600" y="990600"/>
              <a:ext cx="4038600" cy="1938655"/>
            </a:xfrm>
            <a:custGeom>
              <a:avLst/>
              <a:gdLst/>
              <a:ahLst/>
              <a:cxnLst/>
              <a:rect l="l" t="t" r="r" b="b"/>
              <a:pathLst>
                <a:path w="4038600" h="1938655">
                  <a:moveTo>
                    <a:pt x="4038600" y="0"/>
                  </a:moveTo>
                  <a:lnTo>
                    <a:pt x="0" y="0"/>
                  </a:lnTo>
                  <a:lnTo>
                    <a:pt x="0" y="1938527"/>
                  </a:lnTo>
                  <a:lnTo>
                    <a:pt x="4038600" y="1938527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800600" y="990600"/>
              <a:ext cx="4038600" cy="1938655"/>
            </a:xfrm>
            <a:custGeom>
              <a:avLst/>
              <a:gdLst/>
              <a:ahLst/>
              <a:cxnLst/>
              <a:rect l="l" t="t" r="r" b="b"/>
              <a:pathLst>
                <a:path w="4038600" h="1938655">
                  <a:moveTo>
                    <a:pt x="0" y="1938527"/>
                  </a:moveTo>
                  <a:lnTo>
                    <a:pt x="4038600" y="1938527"/>
                  </a:lnTo>
                  <a:lnTo>
                    <a:pt x="4038600" y="0"/>
                  </a:lnTo>
                  <a:lnTo>
                    <a:pt x="0" y="0"/>
                  </a:lnTo>
                  <a:lnTo>
                    <a:pt x="0" y="1938527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879975" y="1016253"/>
            <a:ext cx="3753485" cy="1854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1)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Information needs</a:t>
            </a:r>
            <a:r>
              <a:rPr sz="2400" u="heavy" spc="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about: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Security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Controls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Security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Processes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Policy and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awareness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Compliance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872037" y="3500437"/>
            <a:ext cx="3743325" cy="2318385"/>
            <a:chOff x="4872037" y="3500437"/>
            <a:chExt cx="3743325" cy="2318385"/>
          </a:xfrm>
        </p:grpSpPr>
        <p:sp>
          <p:nvSpPr>
            <p:cNvPr id="8" name="object 8"/>
            <p:cNvSpPr/>
            <p:nvPr/>
          </p:nvSpPr>
          <p:spPr>
            <a:xfrm>
              <a:off x="4876800" y="3505200"/>
              <a:ext cx="3733800" cy="2308860"/>
            </a:xfrm>
            <a:custGeom>
              <a:avLst/>
              <a:gdLst/>
              <a:ahLst/>
              <a:cxnLst/>
              <a:rect l="l" t="t" r="r" b="b"/>
              <a:pathLst>
                <a:path w="3733800" h="2308860">
                  <a:moveTo>
                    <a:pt x="3733800" y="0"/>
                  </a:moveTo>
                  <a:lnTo>
                    <a:pt x="0" y="0"/>
                  </a:lnTo>
                  <a:lnTo>
                    <a:pt x="0" y="2308860"/>
                  </a:lnTo>
                  <a:lnTo>
                    <a:pt x="3733800" y="2308860"/>
                  </a:lnTo>
                  <a:lnTo>
                    <a:pt x="3733800" y="0"/>
                  </a:lnTo>
                  <a:close/>
                </a:path>
              </a:pathLst>
            </a:custGeom>
            <a:solidFill>
              <a:srgbClr val="FF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876800" y="3505200"/>
              <a:ext cx="3733800" cy="2308860"/>
            </a:xfrm>
            <a:custGeom>
              <a:avLst/>
              <a:gdLst/>
              <a:ahLst/>
              <a:cxnLst/>
              <a:rect l="l" t="t" r="r" b="b"/>
              <a:pathLst>
                <a:path w="3733800" h="2308860">
                  <a:moveTo>
                    <a:pt x="0" y="2308860"/>
                  </a:moveTo>
                  <a:lnTo>
                    <a:pt x="3733800" y="2308860"/>
                  </a:lnTo>
                  <a:lnTo>
                    <a:pt x="3733800" y="0"/>
                  </a:lnTo>
                  <a:lnTo>
                    <a:pt x="0" y="0"/>
                  </a:lnTo>
                  <a:lnTo>
                    <a:pt x="0" y="230886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956175" y="3531489"/>
            <a:ext cx="3537585" cy="2220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2)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Select data sources 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and collect relevant</a:t>
            </a:r>
            <a:r>
              <a:rPr sz="2400" u="heavy" spc="5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data*: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Logs </a:t>
            </a:r>
            <a:r>
              <a:rPr sz="2400" dirty="0">
                <a:latin typeface="Arial"/>
                <a:cs typeface="Arial"/>
              </a:rPr>
              <a:t>from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dirty="0">
                <a:latin typeface="Arial"/>
                <a:cs typeface="Arial"/>
              </a:rPr>
              <a:t>Questions to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people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Observations</a:t>
            </a:r>
            <a:endParaRPr sz="2400">
              <a:latin typeface="Arial"/>
              <a:cs typeface="Arial"/>
            </a:endParaRPr>
          </a:p>
          <a:p>
            <a:pPr marL="203200" indent="-191135">
              <a:lnSpc>
                <a:spcPct val="100000"/>
              </a:lnSpc>
              <a:buChar char="•"/>
              <a:tabLst>
                <a:tab pos="203835" algn="l"/>
              </a:tabLst>
            </a:pPr>
            <a:r>
              <a:rPr sz="2400" spc="-5" dirty="0">
                <a:latin typeface="Arial"/>
                <a:cs typeface="Arial"/>
              </a:rPr>
              <a:t>Data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mining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376237" y="3500437"/>
            <a:ext cx="3971925" cy="2318385"/>
            <a:chOff x="376237" y="3500437"/>
            <a:chExt cx="3971925" cy="2318385"/>
          </a:xfrm>
        </p:grpSpPr>
        <p:sp>
          <p:nvSpPr>
            <p:cNvPr id="12" name="object 12"/>
            <p:cNvSpPr/>
            <p:nvPr/>
          </p:nvSpPr>
          <p:spPr>
            <a:xfrm>
              <a:off x="381000" y="3505200"/>
              <a:ext cx="3962400" cy="2308860"/>
            </a:xfrm>
            <a:custGeom>
              <a:avLst/>
              <a:gdLst/>
              <a:ahLst/>
              <a:cxnLst/>
              <a:rect l="l" t="t" r="r" b="b"/>
              <a:pathLst>
                <a:path w="3962400" h="2308860">
                  <a:moveTo>
                    <a:pt x="3962400" y="0"/>
                  </a:moveTo>
                  <a:lnTo>
                    <a:pt x="0" y="0"/>
                  </a:lnTo>
                  <a:lnTo>
                    <a:pt x="0" y="2308860"/>
                  </a:lnTo>
                  <a:lnTo>
                    <a:pt x="3962400" y="2308860"/>
                  </a:lnTo>
                  <a:lnTo>
                    <a:pt x="3962400" y="0"/>
                  </a:lnTo>
                  <a:close/>
                </a:path>
              </a:pathLst>
            </a:custGeom>
            <a:solidFill>
              <a:srgbClr val="FFF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81000" y="3505200"/>
              <a:ext cx="3962400" cy="2308860"/>
            </a:xfrm>
            <a:custGeom>
              <a:avLst/>
              <a:gdLst/>
              <a:ahLst/>
              <a:cxnLst/>
              <a:rect l="l" t="t" r="r" b="b"/>
              <a:pathLst>
                <a:path w="3962400" h="2308860">
                  <a:moveTo>
                    <a:pt x="0" y="2308860"/>
                  </a:moveTo>
                  <a:lnTo>
                    <a:pt x="3962400" y="2308860"/>
                  </a:lnTo>
                  <a:lnTo>
                    <a:pt x="3962400" y="0"/>
                  </a:lnTo>
                  <a:lnTo>
                    <a:pt x="0" y="0"/>
                  </a:lnTo>
                  <a:lnTo>
                    <a:pt x="0" y="230886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59740" y="3531489"/>
            <a:ext cx="3540125" cy="2210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3)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Analyse</a:t>
            </a:r>
            <a:r>
              <a:rPr sz="2400" u="heavy" spc="-12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4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data: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Manage raw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Sanitize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Categorize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186055" indent="-173990">
              <a:lnSpc>
                <a:spcPct val="100000"/>
              </a:lnSpc>
              <a:buChar char="•"/>
              <a:tabLst>
                <a:tab pos="186690" algn="l"/>
              </a:tabLst>
            </a:pPr>
            <a:r>
              <a:rPr sz="2400" spc="-5" dirty="0">
                <a:latin typeface="Arial"/>
                <a:cs typeface="Arial"/>
              </a:rPr>
              <a:t>Apply analytical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model:</a:t>
            </a:r>
            <a:endParaRPr sz="2400">
              <a:latin typeface="Arial"/>
              <a:cs typeface="Arial"/>
            </a:endParaRPr>
          </a:p>
          <a:p>
            <a:pPr marL="265430">
              <a:lnSpc>
                <a:spcPct val="100000"/>
              </a:lnSpc>
              <a:spcBef>
                <a:spcPts val="400"/>
              </a:spcBef>
            </a:pPr>
            <a:r>
              <a:rPr sz="2000" dirty="0">
                <a:latin typeface="Arial"/>
                <a:cs typeface="Arial"/>
              </a:rPr>
              <a:t>Basic → Derived →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Indicator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376237" y="1028509"/>
            <a:ext cx="3895725" cy="1948180"/>
            <a:chOff x="376237" y="1028509"/>
            <a:chExt cx="3895725" cy="1948180"/>
          </a:xfrm>
        </p:grpSpPr>
        <p:sp>
          <p:nvSpPr>
            <p:cNvPr id="16" name="object 16"/>
            <p:cNvSpPr/>
            <p:nvPr/>
          </p:nvSpPr>
          <p:spPr>
            <a:xfrm>
              <a:off x="381000" y="1033272"/>
              <a:ext cx="3886200" cy="1938655"/>
            </a:xfrm>
            <a:custGeom>
              <a:avLst/>
              <a:gdLst/>
              <a:ahLst/>
              <a:cxnLst/>
              <a:rect l="l" t="t" r="r" b="b"/>
              <a:pathLst>
                <a:path w="3886200" h="1938655">
                  <a:moveTo>
                    <a:pt x="3886200" y="0"/>
                  </a:moveTo>
                  <a:lnTo>
                    <a:pt x="0" y="0"/>
                  </a:lnTo>
                  <a:lnTo>
                    <a:pt x="0" y="1938527"/>
                  </a:lnTo>
                  <a:lnTo>
                    <a:pt x="3886200" y="1938527"/>
                  </a:lnTo>
                  <a:lnTo>
                    <a:pt x="3886200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81000" y="1033272"/>
              <a:ext cx="3886200" cy="1938655"/>
            </a:xfrm>
            <a:custGeom>
              <a:avLst/>
              <a:gdLst/>
              <a:ahLst/>
              <a:cxnLst/>
              <a:rect l="l" t="t" r="r" b="b"/>
              <a:pathLst>
                <a:path w="3886200" h="1938655">
                  <a:moveTo>
                    <a:pt x="0" y="1938527"/>
                  </a:moveTo>
                  <a:lnTo>
                    <a:pt x="3886200" y="1938527"/>
                  </a:lnTo>
                  <a:lnTo>
                    <a:pt x="3886200" y="0"/>
                  </a:lnTo>
                  <a:lnTo>
                    <a:pt x="0" y="0"/>
                  </a:lnTo>
                  <a:lnTo>
                    <a:pt x="0" y="1938527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459740" y="1059307"/>
            <a:ext cx="3587750" cy="1854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4)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Measurement</a:t>
            </a:r>
            <a:r>
              <a:rPr sz="24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results: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Discover new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knowledge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dirty="0">
                <a:latin typeface="Arial"/>
                <a:cs typeface="Arial"/>
              </a:rPr>
              <a:t>Identify </a:t>
            </a:r>
            <a:r>
              <a:rPr sz="2400" spc="-5" dirty="0">
                <a:latin typeface="Arial"/>
                <a:cs typeface="Arial"/>
              </a:rPr>
              <a:t>new info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needs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Make decisions</a:t>
            </a:r>
            <a:endParaRPr sz="240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buChar char="•"/>
              <a:tabLst>
                <a:tab pos="203200" algn="l"/>
              </a:tabLst>
            </a:pPr>
            <a:r>
              <a:rPr sz="2400" spc="-5" dirty="0">
                <a:latin typeface="Arial"/>
                <a:cs typeface="Arial"/>
              </a:rPr>
              <a:t>Present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results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2273807" y="1969007"/>
            <a:ext cx="4369435" cy="2921635"/>
            <a:chOff x="2273807" y="1969007"/>
            <a:chExt cx="4369435" cy="2921635"/>
          </a:xfrm>
        </p:grpSpPr>
        <p:sp>
          <p:nvSpPr>
            <p:cNvPr id="20" name="object 20"/>
            <p:cNvSpPr/>
            <p:nvPr/>
          </p:nvSpPr>
          <p:spPr>
            <a:xfrm>
              <a:off x="4191761" y="1981961"/>
              <a:ext cx="685800" cy="457200"/>
            </a:xfrm>
            <a:custGeom>
              <a:avLst/>
              <a:gdLst/>
              <a:ahLst/>
              <a:cxnLst/>
              <a:rect l="l" t="t" r="r" b="b"/>
              <a:pathLst>
                <a:path w="685800" h="457200">
                  <a:moveTo>
                    <a:pt x="457200" y="0"/>
                  </a:moveTo>
                  <a:lnTo>
                    <a:pt x="457200" y="114300"/>
                  </a:lnTo>
                  <a:lnTo>
                    <a:pt x="0" y="114300"/>
                  </a:lnTo>
                  <a:lnTo>
                    <a:pt x="0" y="342900"/>
                  </a:lnTo>
                  <a:lnTo>
                    <a:pt x="457200" y="342900"/>
                  </a:lnTo>
                  <a:lnTo>
                    <a:pt x="457200" y="457200"/>
                  </a:lnTo>
                  <a:lnTo>
                    <a:pt x="685800" y="2286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191761" y="1981961"/>
              <a:ext cx="685800" cy="457200"/>
            </a:xfrm>
            <a:custGeom>
              <a:avLst/>
              <a:gdLst/>
              <a:ahLst/>
              <a:cxnLst/>
              <a:rect l="l" t="t" r="r" b="b"/>
              <a:pathLst>
                <a:path w="685800" h="457200">
                  <a:moveTo>
                    <a:pt x="0" y="114300"/>
                  </a:moveTo>
                  <a:lnTo>
                    <a:pt x="457200" y="114300"/>
                  </a:lnTo>
                  <a:lnTo>
                    <a:pt x="457200" y="0"/>
                  </a:lnTo>
                  <a:lnTo>
                    <a:pt x="685800" y="228600"/>
                  </a:lnTo>
                  <a:lnTo>
                    <a:pt x="457200" y="457200"/>
                  </a:lnTo>
                  <a:lnTo>
                    <a:pt x="457200" y="342900"/>
                  </a:lnTo>
                  <a:lnTo>
                    <a:pt x="0" y="342900"/>
                  </a:lnTo>
                  <a:lnTo>
                    <a:pt x="0" y="114300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172961" y="2896361"/>
              <a:ext cx="457200" cy="685800"/>
            </a:xfrm>
            <a:custGeom>
              <a:avLst/>
              <a:gdLst/>
              <a:ahLst/>
              <a:cxnLst/>
              <a:rect l="l" t="t" r="r" b="b"/>
              <a:pathLst>
                <a:path w="457200" h="685800">
                  <a:moveTo>
                    <a:pt x="342899" y="0"/>
                  </a:moveTo>
                  <a:lnTo>
                    <a:pt x="114300" y="0"/>
                  </a:lnTo>
                  <a:lnTo>
                    <a:pt x="114300" y="457200"/>
                  </a:lnTo>
                  <a:lnTo>
                    <a:pt x="0" y="457200"/>
                  </a:lnTo>
                  <a:lnTo>
                    <a:pt x="228600" y="685800"/>
                  </a:lnTo>
                  <a:lnTo>
                    <a:pt x="457199" y="457200"/>
                  </a:lnTo>
                  <a:lnTo>
                    <a:pt x="342899" y="457200"/>
                  </a:lnTo>
                  <a:lnTo>
                    <a:pt x="342899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172961" y="2896361"/>
              <a:ext cx="457200" cy="685800"/>
            </a:xfrm>
            <a:custGeom>
              <a:avLst/>
              <a:gdLst/>
              <a:ahLst/>
              <a:cxnLst/>
              <a:rect l="l" t="t" r="r" b="b"/>
              <a:pathLst>
                <a:path w="457200" h="685800">
                  <a:moveTo>
                    <a:pt x="342899" y="0"/>
                  </a:moveTo>
                  <a:lnTo>
                    <a:pt x="342899" y="457200"/>
                  </a:lnTo>
                  <a:lnTo>
                    <a:pt x="457199" y="457200"/>
                  </a:lnTo>
                  <a:lnTo>
                    <a:pt x="228600" y="685800"/>
                  </a:lnTo>
                  <a:lnTo>
                    <a:pt x="0" y="457200"/>
                  </a:lnTo>
                  <a:lnTo>
                    <a:pt x="114300" y="457200"/>
                  </a:lnTo>
                  <a:lnTo>
                    <a:pt x="114300" y="0"/>
                  </a:lnTo>
                  <a:lnTo>
                    <a:pt x="342899" y="0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267961" y="4420361"/>
              <a:ext cx="685800" cy="457200"/>
            </a:xfrm>
            <a:custGeom>
              <a:avLst/>
              <a:gdLst/>
              <a:ahLst/>
              <a:cxnLst/>
              <a:rect l="l" t="t" r="r" b="b"/>
              <a:pathLst>
                <a:path w="685800" h="457200">
                  <a:moveTo>
                    <a:pt x="228600" y="0"/>
                  </a:moveTo>
                  <a:lnTo>
                    <a:pt x="0" y="228600"/>
                  </a:lnTo>
                  <a:lnTo>
                    <a:pt x="228600" y="457200"/>
                  </a:lnTo>
                  <a:lnTo>
                    <a:pt x="228600" y="342900"/>
                  </a:lnTo>
                  <a:lnTo>
                    <a:pt x="685800" y="342900"/>
                  </a:lnTo>
                  <a:lnTo>
                    <a:pt x="685800" y="114300"/>
                  </a:lnTo>
                  <a:lnTo>
                    <a:pt x="228600" y="114300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267961" y="4420361"/>
              <a:ext cx="685800" cy="457200"/>
            </a:xfrm>
            <a:custGeom>
              <a:avLst/>
              <a:gdLst/>
              <a:ahLst/>
              <a:cxnLst/>
              <a:rect l="l" t="t" r="r" b="b"/>
              <a:pathLst>
                <a:path w="685800" h="457200">
                  <a:moveTo>
                    <a:pt x="685800" y="342900"/>
                  </a:moveTo>
                  <a:lnTo>
                    <a:pt x="228600" y="342900"/>
                  </a:lnTo>
                  <a:lnTo>
                    <a:pt x="228600" y="457200"/>
                  </a:lnTo>
                  <a:lnTo>
                    <a:pt x="0" y="228600"/>
                  </a:lnTo>
                  <a:lnTo>
                    <a:pt x="228600" y="0"/>
                  </a:lnTo>
                  <a:lnTo>
                    <a:pt x="228600" y="114300"/>
                  </a:lnTo>
                  <a:lnTo>
                    <a:pt x="685800" y="114300"/>
                  </a:lnTo>
                  <a:lnTo>
                    <a:pt x="685800" y="342900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286761" y="2896361"/>
              <a:ext cx="457200" cy="685800"/>
            </a:xfrm>
            <a:custGeom>
              <a:avLst/>
              <a:gdLst/>
              <a:ahLst/>
              <a:cxnLst/>
              <a:rect l="l" t="t" r="r" b="b"/>
              <a:pathLst>
                <a:path w="457200" h="685800">
                  <a:moveTo>
                    <a:pt x="228600" y="0"/>
                  </a:moveTo>
                  <a:lnTo>
                    <a:pt x="0" y="228600"/>
                  </a:lnTo>
                  <a:lnTo>
                    <a:pt x="114300" y="228600"/>
                  </a:lnTo>
                  <a:lnTo>
                    <a:pt x="114300" y="685800"/>
                  </a:lnTo>
                  <a:lnTo>
                    <a:pt x="342900" y="685800"/>
                  </a:lnTo>
                  <a:lnTo>
                    <a:pt x="342900" y="228600"/>
                  </a:lnTo>
                  <a:lnTo>
                    <a:pt x="457200" y="228600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2286761" y="2896361"/>
              <a:ext cx="457200" cy="685800"/>
            </a:xfrm>
            <a:custGeom>
              <a:avLst/>
              <a:gdLst/>
              <a:ahLst/>
              <a:cxnLst/>
              <a:rect l="l" t="t" r="r" b="b"/>
              <a:pathLst>
                <a:path w="457200" h="685800">
                  <a:moveTo>
                    <a:pt x="114300" y="685800"/>
                  </a:moveTo>
                  <a:lnTo>
                    <a:pt x="114300" y="228600"/>
                  </a:lnTo>
                  <a:lnTo>
                    <a:pt x="0" y="228600"/>
                  </a:lnTo>
                  <a:lnTo>
                    <a:pt x="228600" y="0"/>
                  </a:lnTo>
                  <a:lnTo>
                    <a:pt x="457200" y="228600"/>
                  </a:lnTo>
                  <a:lnTo>
                    <a:pt x="342900" y="228600"/>
                  </a:lnTo>
                  <a:lnTo>
                    <a:pt x="342900" y="685800"/>
                  </a:lnTo>
                  <a:lnTo>
                    <a:pt x="114300" y="685800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439927" y="5897067"/>
            <a:ext cx="860552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300220" algn="l"/>
              </a:tabLst>
            </a:pPr>
            <a:r>
              <a:rPr sz="1600" u="sng" spc="-5" dirty="0">
                <a:uFill>
                  <a:solidFill>
                    <a:srgbClr val="6666FF"/>
                  </a:solidFill>
                </a:uFill>
                <a:latin typeface="Arial"/>
                <a:cs typeface="Arial"/>
              </a:rPr>
              <a:t> 	*) Called Objects of measurement in ISO</a:t>
            </a:r>
            <a:r>
              <a:rPr sz="1600" u="sng" spc="65" dirty="0">
                <a:uFill>
                  <a:solidFill>
                    <a:srgbClr val="6666FF"/>
                  </a:solidFill>
                </a:uFill>
                <a:latin typeface="Arial"/>
                <a:cs typeface="Arial"/>
              </a:rPr>
              <a:t> </a:t>
            </a:r>
            <a:r>
              <a:rPr sz="1600" u="sng" spc="-5" dirty="0">
                <a:uFill>
                  <a:solidFill>
                    <a:srgbClr val="6666FF"/>
                  </a:solidFill>
                </a:uFill>
                <a:latin typeface="Arial"/>
                <a:cs typeface="Arial"/>
              </a:rPr>
              <a:t>27</a:t>
            </a:r>
            <a:r>
              <a:rPr sz="1600" spc="-5" dirty="0">
                <a:latin typeface="Arial"/>
                <a:cs typeface="Arial"/>
              </a:rPr>
              <a:t>004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49989" y="1539049"/>
            <a:ext cx="3423285" cy="2595880"/>
            <a:chOff x="5249989" y="1539049"/>
            <a:chExt cx="3423285" cy="2595880"/>
          </a:xfrm>
        </p:grpSpPr>
        <p:sp>
          <p:nvSpPr>
            <p:cNvPr id="3" name="object 3"/>
            <p:cNvSpPr/>
            <p:nvPr/>
          </p:nvSpPr>
          <p:spPr>
            <a:xfrm>
              <a:off x="5254752" y="1551939"/>
              <a:ext cx="3413760" cy="2578100"/>
            </a:xfrm>
            <a:custGeom>
              <a:avLst/>
              <a:gdLst/>
              <a:ahLst/>
              <a:cxnLst/>
              <a:rect l="l" t="t" r="r" b="b"/>
              <a:pathLst>
                <a:path w="3413759" h="2578100">
                  <a:moveTo>
                    <a:pt x="1978450" y="2565400"/>
                  </a:moveTo>
                  <a:lnTo>
                    <a:pt x="1435309" y="2565400"/>
                  </a:lnTo>
                  <a:lnTo>
                    <a:pt x="1488641" y="2578100"/>
                  </a:lnTo>
                  <a:lnTo>
                    <a:pt x="1925118" y="2578100"/>
                  </a:lnTo>
                  <a:lnTo>
                    <a:pt x="1978450" y="2565400"/>
                  </a:lnTo>
                  <a:close/>
                </a:path>
                <a:path w="3413759" h="2578100">
                  <a:moveTo>
                    <a:pt x="2186067" y="2527300"/>
                  </a:moveTo>
                  <a:lnTo>
                    <a:pt x="1227692" y="2527300"/>
                  </a:lnTo>
                  <a:lnTo>
                    <a:pt x="1382522" y="2565400"/>
                  </a:lnTo>
                  <a:lnTo>
                    <a:pt x="2031237" y="2565400"/>
                  </a:lnTo>
                  <a:lnTo>
                    <a:pt x="2186067" y="2527300"/>
                  </a:lnTo>
                  <a:close/>
                </a:path>
                <a:path w="3413759" h="2578100">
                  <a:moveTo>
                    <a:pt x="2083453" y="25400"/>
                  </a:moveTo>
                  <a:lnTo>
                    <a:pt x="1330306" y="25400"/>
                  </a:lnTo>
                  <a:lnTo>
                    <a:pt x="1227692" y="50800"/>
                  </a:lnTo>
                  <a:lnTo>
                    <a:pt x="983002" y="114300"/>
                  </a:lnTo>
                  <a:lnTo>
                    <a:pt x="936306" y="139700"/>
                  </a:lnTo>
                  <a:lnTo>
                    <a:pt x="890419" y="152400"/>
                  </a:lnTo>
                  <a:lnTo>
                    <a:pt x="845368" y="177800"/>
                  </a:lnTo>
                  <a:lnTo>
                    <a:pt x="801179" y="190500"/>
                  </a:lnTo>
                  <a:lnTo>
                    <a:pt x="757879" y="215900"/>
                  </a:lnTo>
                  <a:lnTo>
                    <a:pt x="715494" y="241300"/>
                  </a:lnTo>
                  <a:lnTo>
                    <a:pt x="674051" y="266700"/>
                  </a:lnTo>
                  <a:lnTo>
                    <a:pt x="633576" y="292100"/>
                  </a:lnTo>
                  <a:lnTo>
                    <a:pt x="594095" y="304800"/>
                  </a:lnTo>
                  <a:lnTo>
                    <a:pt x="555636" y="342900"/>
                  </a:lnTo>
                  <a:lnTo>
                    <a:pt x="518224" y="368300"/>
                  </a:lnTo>
                  <a:lnTo>
                    <a:pt x="481886" y="393700"/>
                  </a:lnTo>
                  <a:lnTo>
                    <a:pt x="446649" y="419100"/>
                  </a:lnTo>
                  <a:lnTo>
                    <a:pt x="412539" y="444500"/>
                  </a:lnTo>
                  <a:lnTo>
                    <a:pt x="379583" y="482600"/>
                  </a:lnTo>
                  <a:lnTo>
                    <a:pt x="347806" y="508000"/>
                  </a:lnTo>
                  <a:lnTo>
                    <a:pt x="317236" y="546100"/>
                  </a:lnTo>
                  <a:lnTo>
                    <a:pt x="287899" y="571500"/>
                  </a:lnTo>
                  <a:lnTo>
                    <a:pt x="259822" y="609600"/>
                  </a:lnTo>
                  <a:lnTo>
                    <a:pt x="233030" y="635000"/>
                  </a:lnTo>
                  <a:lnTo>
                    <a:pt x="207551" y="673100"/>
                  </a:lnTo>
                  <a:lnTo>
                    <a:pt x="183411" y="711200"/>
                  </a:lnTo>
                  <a:lnTo>
                    <a:pt x="160637" y="749300"/>
                  </a:lnTo>
                  <a:lnTo>
                    <a:pt x="139254" y="774700"/>
                  </a:lnTo>
                  <a:lnTo>
                    <a:pt x="119290" y="812800"/>
                  </a:lnTo>
                  <a:lnTo>
                    <a:pt x="100771" y="850900"/>
                  </a:lnTo>
                  <a:lnTo>
                    <a:pt x="83723" y="889000"/>
                  </a:lnTo>
                  <a:lnTo>
                    <a:pt x="68173" y="927100"/>
                  </a:lnTo>
                  <a:lnTo>
                    <a:pt x="54148" y="965200"/>
                  </a:lnTo>
                  <a:lnTo>
                    <a:pt x="41673" y="1003300"/>
                  </a:lnTo>
                  <a:lnTo>
                    <a:pt x="30776" y="1041400"/>
                  </a:lnTo>
                  <a:lnTo>
                    <a:pt x="21482" y="1079500"/>
                  </a:lnTo>
                  <a:lnTo>
                    <a:pt x="13819" y="1130300"/>
                  </a:lnTo>
                  <a:lnTo>
                    <a:pt x="7813" y="1168400"/>
                  </a:lnTo>
                  <a:lnTo>
                    <a:pt x="3490" y="1206500"/>
                  </a:lnTo>
                  <a:lnTo>
                    <a:pt x="876" y="1244600"/>
                  </a:lnTo>
                  <a:lnTo>
                    <a:pt x="0" y="1295400"/>
                  </a:lnTo>
                  <a:lnTo>
                    <a:pt x="876" y="1333500"/>
                  </a:lnTo>
                  <a:lnTo>
                    <a:pt x="3490" y="1371600"/>
                  </a:lnTo>
                  <a:lnTo>
                    <a:pt x="7813" y="1409700"/>
                  </a:lnTo>
                  <a:lnTo>
                    <a:pt x="13819" y="1460500"/>
                  </a:lnTo>
                  <a:lnTo>
                    <a:pt x="21482" y="1498600"/>
                  </a:lnTo>
                  <a:lnTo>
                    <a:pt x="30776" y="1536700"/>
                  </a:lnTo>
                  <a:lnTo>
                    <a:pt x="41673" y="1574800"/>
                  </a:lnTo>
                  <a:lnTo>
                    <a:pt x="54148" y="1612900"/>
                  </a:lnTo>
                  <a:lnTo>
                    <a:pt x="68173" y="1651000"/>
                  </a:lnTo>
                  <a:lnTo>
                    <a:pt x="83723" y="1689100"/>
                  </a:lnTo>
                  <a:lnTo>
                    <a:pt x="100771" y="1727200"/>
                  </a:lnTo>
                  <a:lnTo>
                    <a:pt x="119290" y="1765300"/>
                  </a:lnTo>
                  <a:lnTo>
                    <a:pt x="139254" y="1803400"/>
                  </a:lnTo>
                  <a:lnTo>
                    <a:pt x="160637" y="1841500"/>
                  </a:lnTo>
                  <a:lnTo>
                    <a:pt x="183411" y="1879600"/>
                  </a:lnTo>
                  <a:lnTo>
                    <a:pt x="207551" y="1905000"/>
                  </a:lnTo>
                  <a:lnTo>
                    <a:pt x="233030" y="1943100"/>
                  </a:lnTo>
                  <a:lnTo>
                    <a:pt x="259822" y="1981200"/>
                  </a:lnTo>
                  <a:lnTo>
                    <a:pt x="287899" y="2006600"/>
                  </a:lnTo>
                  <a:lnTo>
                    <a:pt x="317236" y="2044700"/>
                  </a:lnTo>
                  <a:lnTo>
                    <a:pt x="347806" y="2070100"/>
                  </a:lnTo>
                  <a:lnTo>
                    <a:pt x="379583" y="2108200"/>
                  </a:lnTo>
                  <a:lnTo>
                    <a:pt x="412539" y="2133600"/>
                  </a:lnTo>
                  <a:lnTo>
                    <a:pt x="446649" y="2159000"/>
                  </a:lnTo>
                  <a:lnTo>
                    <a:pt x="481886" y="2197100"/>
                  </a:lnTo>
                  <a:lnTo>
                    <a:pt x="518224" y="2222500"/>
                  </a:lnTo>
                  <a:lnTo>
                    <a:pt x="555636" y="2247900"/>
                  </a:lnTo>
                  <a:lnTo>
                    <a:pt x="594095" y="2273300"/>
                  </a:lnTo>
                  <a:lnTo>
                    <a:pt x="633576" y="2298700"/>
                  </a:lnTo>
                  <a:lnTo>
                    <a:pt x="674051" y="2324100"/>
                  </a:lnTo>
                  <a:lnTo>
                    <a:pt x="715494" y="2349500"/>
                  </a:lnTo>
                  <a:lnTo>
                    <a:pt x="757879" y="2362200"/>
                  </a:lnTo>
                  <a:lnTo>
                    <a:pt x="801179" y="2387600"/>
                  </a:lnTo>
                  <a:lnTo>
                    <a:pt x="845368" y="2413000"/>
                  </a:lnTo>
                  <a:lnTo>
                    <a:pt x="890419" y="2425700"/>
                  </a:lnTo>
                  <a:lnTo>
                    <a:pt x="936306" y="2451100"/>
                  </a:lnTo>
                  <a:lnTo>
                    <a:pt x="1127680" y="2501900"/>
                  </a:lnTo>
                  <a:lnTo>
                    <a:pt x="1177348" y="2527300"/>
                  </a:lnTo>
                  <a:lnTo>
                    <a:pt x="2236411" y="2527300"/>
                  </a:lnTo>
                  <a:lnTo>
                    <a:pt x="2286079" y="2501900"/>
                  </a:lnTo>
                  <a:lnTo>
                    <a:pt x="2430757" y="2463800"/>
                  </a:lnTo>
                  <a:lnTo>
                    <a:pt x="1596099" y="2463800"/>
                  </a:lnTo>
                  <a:lnTo>
                    <a:pt x="1541462" y="2451100"/>
                  </a:lnTo>
                  <a:lnTo>
                    <a:pt x="1433852" y="2451100"/>
                  </a:lnTo>
                  <a:lnTo>
                    <a:pt x="1277067" y="2413000"/>
                  </a:lnTo>
                  <a:lnTo>
                    <a:pt x="1226167" y="2413000"/>
                  </a:lnTo>
                  <a:lnTo>
                    <a:pt x="1126595" y="2387600"/>
                  </a:lnTo>
                  <a:lnTo>
                    <a:pt x="1077987" y="2362200"/>
                  </a:lnTo>
                  <a:lnTo>
                    <a:pt x="983283" y="2336800"/>
                  </a:lnTo>
                  <a:lnTo>
                    <a:pt x="937250" y="2311400"/>
                  </a:lnTo>
                  <a:lnTo>
                    <a:pt x="892138" y="2298700"/>
                  </a:lnTo>
                  <a:lnTo>
                    <a:pt x="847980" y="2273300"/>
                  </a:lnTo>
                  <a:lnTo>
                    <a:pt x="804805" y="2247900"/>
                  </a:lnTo>
                  <a:lnTo>
                    <a:pt x="762646" y="2235200"/>
                  </a:lnTo>
                  <a:lnTo>
                    <a:pt x="721534" y="2209800"/>
                  </a:lnTo>
                  <a:lnTo>
                    <a:pt x="681501" y="2184400"/>
                  </a:lnTo>
                  <a:lnTo>
                    <a:pt x="642578" y="2159000"/>
                  </a:lnTo>
                  <a:lnTo>
                    <a:pt x="604796" y="2133600"/>
                  </a:lnTo>
                  <a:lnTo>
                    <a:pt x="568187" y="2108200"/>
                  </a:lnTo>
                  <a:lnTo>
                    <a:pt x="532782" y="2082800"/>
                  </a:lnTo>
                  <a:lnTo>
                    <a:pt x="498613" y="2044700"/>
                  </a:lnTo>
                  <a:lnTo>
                    <a:pt x="465710" y="2019300"/>
                  </a:lnTo>
                  <a:lnTo>
                    <a:pt x="434107" y="1993900"/>
                  </a:lnTo>
                  <a:lnTo>
                    <a:pt x="403833" y="1955800"/>
                  </a:lnTo>
                  <a:lnTo>
                    <a:pt x="374921" y="1930400"/>
                  </a:lnTo>
                  <a:lnTo>
                    <a:pt x="347402" y="1892300"/>
                  </a:lnTo>
                  <a:lnTo>
                    <a:pt x="321307" y="1854200"/>
                  </a:lnTo>
                  <a:lnTo>
                    <a:pt x="296668" y="1828800"/>
                  </a:lnTo>
                  <a:lnTo>
                    <a:pt x="273516" y="1790700"/>
                  </a:lnTo>
                  <a:lnTo>
                    <a:pt x="251882" y="1752600"/>
                  </a:lnTo>
                  <a:lnTo>
                    <a:pt x="231799" y="1714500"/>
                  </a:lnTo>
                  <a:lnTo>
                    <a:pt x="213297" y="1689100"/>
                  </a:lnTo>
                  <a:lnTo>
                    <a:pt x="196408" y="1651000"/>
                  </a:lnTo>
                  <a:lnTo>
                    <a:pt x="181163" y="1612900"/>
                  </a:lnTo>
                  <a:lnTo>
                    <a:pt x="167594" y="1574800"/>
                  </a:lnTo>
                  <a:lnTo>
                    <a:pt x="155732" y="1536700"/>
                  </a:lnTo>
                  <a:lnTo>
                    <a:pt x="145609" y="1498600"/>
                  </a:lnTo>
                  <a:lnTo>
                    <a:pt x="137256" y="1447800"/>
                  </a:lnTo>
                  <a:lnTo>
                    <a:pt x="130705" y="1409700"/>
                  </a:lnTo>
                  <a:lnTo>
                    <a:pt x="125986" y="1371600"/>
                  </a:lnTo>
                  <a:lnTo>
                    <a:pt x="123132" y="1333500"/>
                  </a:lnTo>
                  <a:lnTo>
                    <a:pt x="122174" y="1295400"/>
                  </a:lnTo>
                  <a:lnTo>
                    <a:pt x="123132" y="1244600"/>
                  </a:lnTo>
                  <a:lnTo>
                    <a:pt x="125986" y="1206500"/>
                  </a:lnTo>
                  <a:lnTo>
                    <a:pt x="130705" y="1168400"/>
                  </a:lnTo>
                  <a:lnTo>
                    <a:pt x="137256" y="1130300"/>
                  </a:lnTo>
                  <a:lnTo>
                    <a:pt x="145609" y="1092200"/>
                  </a:lnTo>
                  <a:lnTo>
                    <a:pt x="155732" y="1054100"/>
                  </a:lnTo>
                  <a:lnTo>
                    <a:pt x="167594" y="1016000"/>
                  </a:lnTo>
                  <a:lnTo>
                    <a:pt x="181163" y="977900"/>
                  </a:lnTo>
                  <a:lnTo>
                    <a:pt x="196408" y="939800"/>
                  </a:lnTo>
                  <a:lnTo>
                    <a:pt x="213297" y="901700"/>
                  </a:lnTo>
                  <a:lnTo>
                    <a:pt x="231799" y="863600"/>
                  </a:lnTo>
                  <a:lnTo>
                    <a:pt x="251882" y="825500"/>
                  </a:lnTo>
                  <a:lnTo>
                    <a:pt x="273516" y="787400"/>
                  </a:lnTo>
                  <a:lnTo>
                    <a:pt x="296668" y="762000"/>
                  </a:lnTo>
                  <a:lnTo>
                    <a:pt x="321307" y="723900"/>
                  </a:lnTo>
                  <a:lnTo>
                    <a:pt x="347402" y="685800"/>
                  </a:lnTo>
                  <a:lnTo>
                    <a:pt x="374921" y="660400"/>
                  </a:lnTo>
                  <a:lnTo>
                    <a:pt x="403833" y="622300"/>
                  </a:lnTo>
                  <a:lnTo>
                    <a:pt x="434107" y="596900"/>
                  </a:lnTo>
                  <a:lnTo>
                    <a:pt x="465710" y="558800"/>
                  </a:lnTo>
                  <a:lnTo>
                    <a:pt x="498613" y="533400"/>
                  </a:lnTo>
                  <a:lnTo>
                    <a:pt x="532782" y="508000"/>
                  </a:lnTo>
                  <a:lnTo>
                    <a:pt x="568187" y="482600"/>
                  </a:lnTo>
                  <a:lnTo>
                    <a:pt x="604796" y="444500"/>
                  </a:lnTo>
                  <a:lnTo>
                    <a:pt x="642578" y="419100"/>
                  </a:lnTo>
                  <a:lnTo>
                    <a:pt x="681501" y="393700"/>
                  </a:lnTo>
                  <a:lnTo>
                    <a:pt x="721534" y="368300"/>
                  </a:lnTo>
                  <a:lnTo>
                    <a:pt x="762646" y="355600"/>
                  </a:lnTo>
                  <a:lnTo>
                    <a:pt x="804805" y="330200"/>
                  </a:lnTo>
                  <a:lnTo>
                    <a:pt x="847980" y="304800"/>
                  </a:lnTo>
                  <a:lnTo>
                    <a:pt x="892138" y="292100"/>
                  </a:lnTo>
                  <a:lnTo>
                    <a:pt x="937250" y="266700"/>
                  </a:lnTo>
                  <a:lnTo>
                    <a:pt x="983283" y="254000"/>
                  </a:lnTo>
                  <a:lnTo>
                    <a:pt x="1030205" y="228600"/>
                  </a:lnTo>
                  <a:lnTo>
                    <a:pt x="1277067" y="165100"/>
                  </a:lnTo>
                  <a:lnTo>
                    <a:pt x="1380941" y="139700"/>
                  </a:lnTo>
                  <a:lnTo>
                    <a:pt x="1433852" y="139700"/>
                  </a:lnTo>
                  <a:lnTo>
                    <a:pt x="1487369" y="127000"/>
                  </a:lnTo>
                  <a:lnTo>
                    <a:pt x="1651249" y="127000"/>
                  </a:lnTo>
                  <a:lnTo>
                    <a:pt x="1706879" y="114300"/>
                  </a:lnTo>
                  <a:lnTo>
                    <a:pt x="2430757" y="114300"/>
                  </a:lnTo>
                  <a:lnTo>
                    <a:pt x="2186067" y="50800"/>
                  </a:lnTo>
                  <a:lnTo>
                    <a:pt x="2083453" y="25400"/>
                  </a:lnTo>
                  <a:close/>
                </a:path>
                <a:path w="3413759" h="2578100">
                  <a:moveTo>
                    <a:pt x="2430757" y="114300"/>
                  </a:moveTo>
                  <a:lnTo>
                    <a:pt x="1706879" y="114300"/>
                  </a:lnTo>
                  <a:lnTo>
                    <a:pt x="1762510" y="127000"/>
                  </a:lnTo>
                  <a:lnTo>
                    <a:pt x="1926390" y="127000"/>
                  </a:lnTo>
                  <a:lnTo>
                    <a:pt x="1979907" y="139700"/>
                  </a:lnTo>
                  <a:lnTo>
                    <a:pt x="2032818" y="139700"/>
                  </a:lnTo>
                  <a:lnTo>
                    <a:pt x="2136692" y="165100"/>
                  </a:lnTo>
                  <a:lnTo>
                    <a:pt x="2383554" y="228600"/>
                  </a:lnTo>
                  <a:lnTo>
                    <a:pt x="2430476" y="254000"/>
                  </a:lnTo>
                  <a:lnTo>
                    <a:pt x="2476509" y="266700"/>
                  </a:lnTo>
                  <a:lnTo>
                    <a:pt x="2521621" y="292100"/>
                  </a:lnTo>
                  <a:lnTo>
                    <a:pt x="2565779" y="304800"/>
                  </a:lnTo>
                  <a:lnTo>
                    <a:pt x="2608954" y="330200"/>
                  </a:lnTo>
                  <a:lnTo>
                    <a:pt x="2651113" y="355600"/>
                  </a:lnTo>
                  <a:lnTo>
                    <a:pt x="2692225" y="368300"/>
                  </a:lnTo>
                  <a:lnTo>
                    <a:pt x="2732258" y="393700"/>
                  </a:lnTo>
                  <a:lnTo>
                    <a:pt x="2771181" y="419100"/>
                  </a:lnTo>
                  <a:lnTo>
                    <a:pt x="2808963" y="444500"/>
                  </a:lnTo>
                  <a:lnTo>
                    <a:pt x="2845572" y="482600"/>
                  </a:lnTo>
                  <a:lnTo>
                    <a:pt x="2880977" y="508000"/>
                  </a:lnTo>
                  <a:lnTo>
                    <a:pt x="2915146" y="533400"/>
                  </a:lnTo>
                  <a:lnTo>
                    <a:pt x="2948049" y="558800"/>
                  </a:lnTo>
                  <a:lnTo>
                    <a:pt x="2979652" y="596900"/>
                  </a:lnTo>
                  <a:lnTo>
                    <a:pt x="3009926" y="622300"/>
                  </a:lnTo>
                  <a:lnTo>
                    <a:pt x="3038838" y="660400"/>
                  </a:lnTo>
                  <a:lnTo>
                    <a:pt x="3066357" y="685800"/>
                  </a:lnTo>
                  <a:lnTo>
                    <a:pt x="3092452" y="723900"/>
                  </a:lnTo>
                  <a:lnTo>
                    <a:pt x="3117091" y="762000"/>
                  </a:lnTo>
                  <a:lnTo>
                    <a:pt x="3140243" y="787400"/>
                  </a:lnTo>
                  <a:lnTo>
                    <a:pt x="3161877" y="825500"/>
                  </a:lnTo>
                  <a:lnTo>
                    <a:pt x="3181960" y="863600"/>
                  </a:lnTo>
                  <a:lnTo>
                    <a:pt x="3200462" y="901700"/>
                  </a:lnTo>
                  <a:lnTo>
                    <a:pt x="3217351" y="939800"/>
                  </a:lnTo>
                  <a:lnTo>
                    <a:pt x="3232596" y="977900"/>
                  </a:lnTo>
                  <a:lnTo>
                    <a:pt x="3246165" y="1016000"/>
                  </a:lnTo>
                  <a:lnTo>
                    <a:pt x="3258027" y="1054100"/>
                  </a:lnTo>
                  <a:lnTo>
                    <a:pt x="3268150" y="1092200"/>
                  </a:lnTo>
                  <a:lnTo>
                    <a:pt x="3276503" y="1130300"/>
                  </a:lnTo>
                  <a:lnTo>
                    <a:pt x="3283054" y="1168400"/>
                  </a:lnTo>
                  <a:lnTo>
                    <a:pt x="3287773" y="1206500"/>
                  </a:lnTo>
                  <a:lnTo>
                    <a:pt x="3290627" y="1244600"/>
                  </a:lnTo>
                  <a:lnTo>
                    <a:pt x="3291586" y="1295400"/>
                  </a:lnTo>
                  <a:lnTo>
                    <a:pt x="3290627" y="1333500"/>
                  </a:lnTo>
                  <a:lnTo>
                    <a:pt x="3287773" y="1371600"/>
                  </a:lnTo>
                  <a:lnTo>
                    <a:pt x="3283054" y="1409700"/>
                  </a:lnTo>
                  <a:lnTo>
                    <a:pt x="3276503" y="1447800"/>
                  </a:lnTo>
                  <a:lnTo>
                    <a:pt x="3268150" y="1498600"/>
                  </a:lnTo>
                  <a:lnTo>
                    <a:pt x="3258027" y="1536700"/>
                  </a:lnTo>
                  <a:lnTo>
                    <a:pt x="3246165" y="1574800"/>
                  </a:lnTo>
                  <a:lnTo>
                    <a:pt x="3232596" y="1612900"/>
                  </a:lnTo>
                  <a:lnTo>
                    <a:pt x="3217351" y="1651000"/>
                  </a:lnTo>
                  <a:lnTo>
                    <a:pt x="3200462" y="1689100"/>
                  </a:lnTo>
                  <a:lnTo>
                    <a:pt x="3181960" y="1714500"/>
                  </a:lnTo>
                  <a:lnTo>
                    <a:pt x="3161877" y="1752600"/>
                  </a:lnTo>
                  <a:lnTo>
                    <a:pt x="3140243" y="1790700"/>
                  </a:lnTo>
                  <a:lnTo>
                    <a:pt x="3117091" y="1828800"/>
                  </a:lnTo>
                  <a:lnTo>
                    <a:pt x="3092452" y="1854200"/>
                  </a:lnTo>
                  <a:lnTo>
                    <a:pt x="3066357" y="1892300"/>
                  </a:lnTo>
                  <a:lnTo>
                    <a:pt x="3038838" y="1930400"/>
                  </a:lnTo>
                  <a:lnTo>
                    <a:pt x="3009926" y="1955800"/>
                  </a:lnTo>
                  <a:lnTo>
                    <a:pt x="2979652" y="1993900"/>
                  </a:lnTo>
                  <a:lnTo>
                    <a:pt x="2948049" y="2019300"/>
                  </a:lnTo>
                  <a:lnTo>
                    <a:pt x="2915146" y="2044700"/>
                  </a:lnTo>
                  <a:lnTo>
                    <a:pt x="2880977" y="2082800"/>
                  </a:lnTo>
                  <a:lnTo>
                    <a:pt x="2845572" y="2108200"/>
                  </a:lnTo>
                  <a:lnTo>
                    <a:pt x="2808963" y="2133600"/>
                  </a:lnTo>
                  <a:lnTo>
                    <a:pt x="2771181" y="2159000"/>
                  </a:lnTo>
                  <a:lnTo>
                    <a:pt x="2732258" y="2184400"/>
                  </a:lnTo>
                  <a:lnTo>
                    <a:pt x="2692225" y="2209800"/>
                  </a:lnTo>
                  <a:lnTo>
                    <a:pt x="2651113" y="2235200"/>
                  </a:lnTo>
                  <a:lnTo>
                    <a:pt x="2608954" y="2247900"/>
                  </a:lnTo>
                  <a:lnTo>
                    <a:pt x="2565779" y="2273300"/>
                  </a:lnTo>
                  <a:lnTo>
                    <a:pt x="2521621" y="2298700"/>
                  </a:lnTo>
                  <a:lnTo>
                    <a:pt x="2476509" y="2311400"/>
                  </a:lnTo>
                  <a:lnTo>
                    <a:pt x="2430476" y="2336800"/>
                  </a:lnTo>
                  <a:lnTo>
                    <a:pt x="2335772" y="2362200"/>
                  </a:lnTo>
                  <a:lnTo>
                    <a:pt x="2287164" y="2387600"/>
                  </a:lnTo>
                  <a:lnTo>
                    <a:pt x="2187592" y="2413000"/>
                  </a:lnTo>
                  <a:lnTo>
                    <a:pt x="2136692" y="2413000"/>
                  </a:lnTo>
                  <a:lnTo>
                    <a:pt x="1979907" y="2451100"/>
                  </a:lnTo>
                  <a:lnTo>
                    <a:pt x="1872297" y="2451100"/>
                  </a:lnTo>
                  <a:lnTo>
                    <a:pt x="1817660" y="2463800"/>
                  </a:lnTo>
                  <a:lnTo>
                    <a:pt x="2430757" y="2463800"/>
                  </a:lnTo>
                  <a:lnTo>
                    <a:pt x="2477453" y="2451100"/>
                  </a:lnTo>
                  <a:lnTo>
                    <a:pt x="2523340" y="2425700"/>
                  </a:lnTo>
                  <a:lnTo>
                    <a:pt x="2568391" y="2413000"/>
                  </a:lnTo>
                  <a:lnTo>
                    <a:pt x="2612580" y="2387600"/>
                  </a:lnTo>
                  <a:lnTo>
                    <a:pt x="2655880" y="2362200"/>
                  </a:lnTo>
                  <a:lnTo>
                    <a:pt x="2698265" y="2349500"/>
                  </a:lnTo>
                  <a:lnTo>
                    <a:pt x="2739708" y="2324100"/>
                  </a:lnTo>
                  <a:lnTo>
                    <a:pt x="2780183" y="2298700"/>
                  </a:lnTo>
                  <a:lnTo>
                    <a:pt x="2819664" y="2273300"/>
                  </a:lnTo>
                  <a:lnTo>
                    <a:pt x="2858123" y="2247900"/>
                  </a:lnTo>
                  <a:lnTo>
                    <a:pt x="2895535" y="2222500"/>
                  </a:lnTo>
                  <a:lnTo>
                    <a:pt x="2931873" y="2197100"/>
                  </a:lnTo>
                  <a:lnTo>
                    <a:pt x="2967110" y="2159000"/>
                  </a:lnTo>
                  <a:lnTo>
                    <a:pt x="3001220" y="2133600"/>
                  </a:lnTo>
                  <a:lnTo>
                    <a:pt x="3034176" y="2108200"/>
                  </a:lnTo>
                  <a:lnTo>
                    <a:pt x="3065953" y="2070100"/>
                  </a:lnTo>
                  <a:lnTo>
                    <a:pt x="3096523" y="2044700"/>
                  </a:lnTo>
                  <a:lnTo>
                    <a:pt x="3125860" y="2006600"/>
                  </a:lnTo>
                  <a:lnTo>
                    <a:pt x="3153937" y="1981200"/>
                  </a:lnTo>
                  <a:lnTo>
                    <a:pt x="3180729" y="1943100"/>
                  </a:lnTo>
                  <a:lnTo>
                    <a:pt x="3206208" y="1905000"/>
                  </a:lnTo>
                  <a:lnTo>
                    <a:pt x="3230348" y="1879600"/>
                  </a:lnTo>
                  <a:lnTo>
                    <a:pt x="3253122" y="1841500"/>
                  </a:lnTo>
                  <a:lnTo>
                    <a:pt x="3274505" y="1803400"/>
                  </a:lnTo>
                  <a:lnTo>
                    <a:pt x="3294469" y="1765300"/>
                  </a:lnTo>
                  <a:lnTo>
                    <a:pt x="3312988" y="1727200"/>
                  </a:lnTo>
                  <a:lnTo>
                    <a:pt x="3330036" y="1689100"/>
                  </a:lnTo>
                  <a:lnTo>
                    <a:pt x="3345586" y="1651000"/>
                  </a:lnTo>
                  <a:lnTo>
                    <a:pt x="3359611" y="1612900"/>
                  </a:lnTo>
                  <a:lnTo>
                    <a:pt x="3372086" y="1574800"/>
                  </a:lnTo>
                  <a:lnTo>
                    <a:pt x="3382983" y="1536700"/>
                  </a:lnTo>
                  <a:lnTo>
                    <a:pt x="3392277" y="1498600"/>
                  </a:lnTo>
                  <a:lnTo>
                    <a:pt x="3399940" y="1460500"/>
                  </a:lnTo>
                  <a:lnTo>
                    <a:pt x="3405946" y="1409700"/>
                  </a:lnTo>
                  <a:lnTo>
                    <a:pt x="3410269" y="1371600"/>
                  </a:lnTo>
                  <a:lnTo>
                    <a:pt x="3412883" y="1333500"/>
                  </a:lnTo>
                  <a:lnTo>
                    <a:pt x="3413759" y="1295400"/>
                  </a:lnTo>
                  <a:lnTo>
                    <a:pt x="3412883" y="1244600"/>
                  </a:lnTo>
                  <a:lnTo>
                    <a:pt x="3410269" y="1206500"/>
                  </a:lnTo>
                  <a:lnTo>
                    <a:pt x="3405946" y="1168400"/>
                  </a:lnTo>
                  <a:lnTo>
                    <a:pt x="3399940" y="1130300"/>
                  </a:lnTo>
                  <a:lnTo>
                    <a:pt x="3392277" y="1079500"/>
                  </a:lnTo>
                  <a:lnTo>
                    <a:pt x="3382983" y="1041400"/>
                  </a:lnTo>
                  <a:lnTo>
                    <a:pt x="3372086" y="1003300"/>
                  </a:lnTo>
                  <a:lnTo>
                    <a:pt x="3359611" y="965200"/>
                  </a:lnTo>
                  <a:lnTo>
                    <a:pt x="3345586" y="927100"/>
                  </a:lnTo>
                  <a:lnTo>
                    <a:pt x="3330036" y="889000"/>
                  </a:lnTo>
                  <a:lnTo>
                    <a:pt x="3312988" y="850900"/>
                  </a:lnTo>
                  <a:lnTo>
                    <a:pt x="3294469" y="812800"/>
                  </a:lnTo>
                  <a:lnTo>
                    <a:pt x="3274505" y="774700"/>
                  </a:lnTo>
                  <a:lnTo>
                    <a:pt x="3253122" y="749300"/>
                  </a:lnTo>
                  <a:lnTo>
                    <a:pt x="3230348" y="711200"/>
                  </a:lnTo>
                  <a:lnTo>
                    <a:pt x="3206208" y="673100"/>
                  </a:lnTo>
                  <a:lnTo>
                    <a:pt x="3180729" y="635000"/>
                  </a:lnTo>
                  <a:lnTo>
                    <a:pt x="3153937" y="609600"/>
                  </a:lnTo>
                  <a:lnTo>
                    <a:pt x="3125860" y="571500"/>
                  </a:lnTo>
                  <a:lnTo>
                    <a:pt x="3096523" y="546100"/>
                  </a:lnTo>
                  <a:lnTo>
                    <a:pt x="3065953" y="508000"/>
                  </a:lnTo>
                  <a:lnTo>
                    <a:pt x="3034176" y="482600"/>
                  </a:lnTo>
                  <a:lnTo>
                    <a:pt x="3001220" y="444500"/>
                  </a:lnTo>
                  <a:lnTo>
                    <a:pt x="2967110" y="419100"/>
                  </a:lnTo>
                  <a:lnTo>
                    <a:pt x="2931873" y="393700"/>
                  </a:lnTo>
                  <a:lnTo>
                    <a:pt x="2895535" y="368300"/>
                  </a:lnTo>
                  <a:lnTo>
                    <a:pt x="2858123" y="342900"/>
                  </a:lnTo>
                  <a:lnTo>
                    <a:pt x="2819664" y="304800"/>
                  </a:lnTo>
                  <a:lnTo>
                    <a:pt x="2780183" y="292100"/>
                  </a:lnTo>
                  <a:lnTo>
                    <a:pt x="2739708" y="266700"/>
                  </a:lnTo>
                  <a:lnTo>
                    <a:pt x="2698265" y="241300"/>
                  </a:lnTo>
                  <a:lnTo>
                    <a:pt x="2655880" y="215900"/>
                  </a:lnTo>
                  <a:lnTo>
                    <a:pt x="2612580" y="190500"/>
                  </a:lnTo>
                  <a:lnTo>
                    <a:pt x="2568391" y="177800"/>
                  </a:lnTo>
                  <a:lnTo>
                    <a:pt x="2523340" y="152400"/>
                  </a:lnTo>
                  <a:lnTo>
                    <a:pt x="2477453" y="139700"/>
                  </a:lnTo>
                  <a:lnTo>
                    <a:pt x="2430757" y="114300"/>
                  </a:lnTo>
                  <a:close/>
                </a:path>
                <a:path w="3413759" h="2578100">
                  <a:moveTo>
                    <a:pt x="1978450" y="12700"/>
                  </a:moveTo>
                  <a:lnTo>
                    <a:pt x="1435309" y="12700"/>
                  </a:lnTo>
                  <a:lnTo>
                    <a:pt x="1382522" y="25400"/>
                  </a:lnTo>
                  <a:lnTo>
                    <a:pt x="2031237" y="25400"/>
                  </a:lnTo>
                  <a:lnTo>
                    <a:pt x="1978450" y="12700"/>
                  </a:lnTo>
                  <a:close/>
                </a:path>
                <a:path w="3413759" h="2578100">
                  <a:moveTo>
                    <a:pt x="1871269" y="0"/>
                  </a:moveTo>
                  <a:lnTo>
                    <a:pt x="1542490" y="0"/>
                  </a:lnTo>
                  <a:lnTo>
                    <a:pt x="1488641" y="12700"/>
                  </a:lnTo>
                  <a:lnTo>
                    <a:pt x="1925118" y="12700"/>
                  </a:lnTo>
                  <a:lnTo>
                    <a:pt x="1871269" y="0"/>
                  </a:lnTo>
                  <a:close/>
                </a:path>
              </a:pathLst>
            </a:custGeom>
            <a:solidFill>
              <a:srgbClr val="33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254752" y="1543811"/>
              <a:ext cx="3413760" cy="2586355"/>
            </a:xfrm>
            <a:custGeom>
              <a:avLst/>
              <a:gdLst/>
              <a:ahLst/>
              <a:cxnLst/>
              <a:rect l="l" t="t" r="r" b="b"/>
              <a:pathLst>
                <a:path w="3413759" h="2586354">
                  <a:moveTo>
                    <a:pt x="0" y="1293114"/>
                  </a:moveTo>
                  <a:lnTo>
                    <a:pt x="876" y="1251266"/>
                  </a:lnTo>
                  <a:lnTo>
                    <a:pt x="3490" y="1209749"/>
                  </a:lnTo>
                  <a:lnTo>
                    <a:pt x="7813" y="1168585"/>
                  </a:lnTo>
                  <a:lnTo>
                    <a:pt x="13819" y="1127793"/>
                  </a:lnTo>
                  <a:lnTo>
                    <a:pt x="21482" y="1087393"/>
                  </a:lnTo>
                  <a:lnTo>
                    <a:pt x="30776" y="1047404"/>
                  </a:lnTo>
                  <a:lnTo>
                    <a:pt x="41673" y="1007848"/>
                  </a:lnTo>
                  <a:lnTo>
                    <a:pt x="54148" y="968745"/>
                  </a:lnTo>
                  <a:lnTo>
                    <a:pt x="68173" y="930113"/>
                  </a:lnTo>
                  <a:lnTo>
                    <a:pt x="83723" y="891974"/>
                  </a:lnTo>
                  <a:lnTo>
                    <a:pt x="100771" y="854348"/>
                  </a:lnTo>
                  <a:lnTo>
                    <a:pt x="119290" y="817254"/>
                  </a:lnTo>
                  <a:lnTo>
                    <a:pt x="139254" y="780712"/>
                  </a:lnTo>
                  <a:lnTo>
                    <a:pt x="160637" y="744744"/>
                  </a:lnTo>
                  <a:lnTo>
                    <a:pt x="183411" y="709368"/>
                  </a:lnTo>
                  <a:lnTo>
                    <a:pt x="207551" y="674605"/>
                  </a:lnTo>
                  <a:lnTo>
                    <a:pt x="233030" y="640475"/>
                  </a:lnTo>
                  <a:lnTo>
                    <a:pt x="259822" y="606998"/>
                  </a:lnTo>
                  <a:lnTo>
                    <a:pt x="287899" y="574194"/>
                  </a:lnTo>
                  <a:lnTo>
                    <a:pt x="317236" y="542083"/>
                  </a:lnTo>
                  <a:lnTo>
                    <a:pt x="347806" y="510685"/>
                  </a:lnTo>
                  <a:lnTo>
                    <a:pt x="379583" y="480021"/>
                  </a:lnTo>
                  <a:lnTo>
                    <a:pt x="412539" y="450110"/>
                  </a:lnTo>
                  <a:lnTo>
                    <a:pt x="446649" y="420973"/>
                  </a:lnTo>
                  <a:lnTo>
                    <a:pt x="481886" y="392629"/>
                  </a:lnTo>
                  <a:lnTo>
                    <a:pt x="518224" y="365099"/>
                  </a:lnTo>
                  <a:lnTo>
                    <a:pt x="555636" y="338403"/>
                  </a:lnTo>
                  <a:lnTo>
                    <a:pt x="594095" y="312560"/>
                  </a:lnTo>
                  <a:lnTo>
                    <a:pt x="633576" y="287591"/>
                  </a:lnTo>
                  <a:lnTo>
                    <a:pt x="674051" y="263516"/>
                  </a:lnTo>
                  <a:lnTo>
                    <a:pt x="715494" y="240355"/>
                  </a:lnTo>
                  <a:lnTo>
                    <a:pt x="757879" y="218129"/>
                  </a:lnTo>
                  <a:lnTo>
                    <a:pt x="801179" y="196856"/>
                  </a:lnTo>
                  <a:lnTo>
                    <a:pt x="845368" y="176558"/>
                  </a:lnTo>
                  <a:lnTo>
                    <a:pt x="890419" y="157254"/>
                  </a:lnTo>
                  <a:lnTo>
                    <a:pt x="936306" y="138964"/>
                  </a:lnTo>
                  <a:lnTo>
                    <a:pt x="983002" y="121709"/>
                  </a:lnTo>
                  <a:lnTo>
                    <a:pt x="1030480" y="105508"/>
                  </a:lnTo>
                  <a:lnTo>
                    <a:pt x="1078715" y="90382"/>
                  </a:lnTo>
                  <a:lnTo>
                    <a:pt x="1127680" y="76351"/>
                  </a:lnTo>
                  <a:lnTo>
                    <a:pt x="1177348" y="63435"/>
                  </a:lnTo>
                  <a:lnTo>
                    <a:pt x="1227692" y="51653"/>
                  </a:lnTo>
                  <a:lnTo>
                    <a:pt x="1278687" y="41026"/>
                  </a:lnTo>
                  <a:lnTo>
                    <a:pt x="1330306" y="31575"/>
                  </a:lnTo>
                  <a:lnTo>
                    <a:pt x="1382522" y="23318"/>
                  </a:lnTo>
                  <a:lnTo>
                    <a:pt x="1435309" y="16277"/>
                  </a:lnTo>
                  <a:lnTo>
                    <a:pt x="1488641" y="10470"/>
                  </a:lnTo>
                  <a:lnTo>
                    <a:pt x="1542490" y="5919"/>
                  </a:lnTo>
                  <a:lnTo>
                    <a:pt x="1596830" y="2644"/>
                  </a:lnTo>
                  <a:lnTo>
                    <a:pt x="1651636" y="664"/>
                  </a:lnTo>
                  <a:lnTo>
                    <a:pt x="1706879" y="0"/>
                  </a:lnTo>
                  <a:lnTo>
                    <a:pt x="1762123" y="664"/>
                  </a:lnTo>
                  <a:lnTo>
                    <a:pt x="1816929" y="2644"/>
                  </a:lnTo>
                  <a:lnTo>
                    <a:pt x="1871269" y="5919"/>
                  </a:lnTo>
                  <a:lnTo>
                    <a:pt x="1925118" y="10470"/>
                  </a:lnTo>
                  <a:lnTo>
                    <a:pt x="1978450" y="16277"/>
                  </a:lnTo>
                  <a:lnTo>
                    <a:pt x="2031237" y="23318"/>
                  </a:lnTo>
                  <a:lnTo>
                    <a:pt x="2083453" y="31575"/>
                  </a:lnTo>
                  <a:lnTo>
                    <a:pt x="2135072" y="41026"/>
                  </a:lnTo>
                  <a:lnTo>
                    <a:pt x="2186067" y="51653"/>
                  </a:lnTo>
                  <a:lnTo>
                    <a:pt x="2236411" y="63435"/>
                  </a:lnTo>
                  <a:lnTo>
                    <a:pt x="2286079" y="76351"/>
                  </a:lnTo>
                  <a:lnTo>
                    <a:pt x="2335044" y="90382"/>
                  </a:lnTo>
                  <a:lnTo>
                    <a:pt x="2383279" y="105508"/>
                  </a:lnTo>
                  <a:lnTo>
                    <a:pt x="2430757" y="121709"/>
                  </a:lnTo>
                  <a:lnTo>
                    <a:pt x="2477453" y="138964"/>
                  </a:lnTo>
                  <a:lnTo>
                    <a:pt x="2523340" y="157254"/>
                  </a:lnTo>
                  <a:lnTo>
                    <a:pt x="2568391" y="176558"/>
                  </a:lnTo>
                  <a:lnTo>
                    <a:pt x="2612580" y="196856"/>
                  </a:lnTo>
                  <a:lnTo>
                    <a:pt x="2655880" y="218129"/>
                  </a:lnTo>
                  <a:lnTo>
                    <a:pt x="2698265" y="240355"/>
                  </a:lnTo>
                  <a:lnTo>
                    <a:pt x="2739708" y="263516"/>
                  </a:lnTo>
                  <a:lnTo>
                    <a:pt x="2780183" y="287591"/>
                  </a:lnTo>
                  <a:lnTo>
                    <a:pt x="2819664" y="312560"/>
                  </a:lnTo>
                  <a:lnTo>
                    <a:pt x="2858123" y="338403"/>
                  </a:lnTo>
                  <a:lnTo>
                    <a:pt x="2895535" y="365099"/>
                  </a:lnTo>
                  <a:lnTo>
                    <a:pt x="2931873" y="392629"/>
                  </a:lnTo>
                  <a:lnTo>
                    <a:pt x="2967110" y="420973"/>
                  </a:lnTo>
                  <a:lnTo>
                    <a:pt x="3001220" y="450110"/>
                  </a:lnTo>
                  <a:lnTo>
                    <a:pt x="3034176" y="480021"/>
                  </a:lnTo>
                  <a:lnTo>
                    <a:pt x="3065953" y="510685"/>
                  </a:lnTo>
                  <a:lnTo>
                    <a:pt x="3096523" y="542083"/>
                  </a:lnTo>
                  <a:lnTo>
                    <a:pt x="3125860" y="574194"/>
                  </a:lnTo>
                  <a:lnTo>
                    <a:pt x="3153937" y="606998"/>
                  </a:lnTo>
                  <a:lnTo>
                    <a:pt x="3180729" y="640475"/>
                  </a:lnTo>
                  <a:lnTo>
                    <a:pt x="3206208" y="674605"/>
                  </a:lnTo>
                  <a:lnTo>
                    <a:pt x="3230348" y="709368"/>
                  </a:lnTo>
                  <a:lnTo>
                    <a:pt x="3253122" y="744744"/>
                  </a:lnTo>
                  <a:lnTo>
                    <a:pt x="3274505" y="780712"/>
                  </a:lnTo>
                  <a:lnTo>
                    <a:pt x="3294469" y="817254"/>
                  </a:lnTo>
                  <a:lnTo>
                    <a:pt x="3312988" y="854348"/>
                  </a:lnTo>
                  <a:lnTo>
                    <a:pt x="3330036" y="891974"/>
                  </a:lnTo>
                  <a:lnTo>
                    <a:pt x="3345586" y="930113"/>
                  </a:lnTo>
                  <a:lnTo>
                    <a:pt x="3359611" y="968745"/>
                  </a:lnTo>
                  <a:lnTo>
                    <a:pt x="3372086" y="1007848"/>
                  </a:lnTo>
                  <a:lnTo>
                    <a:pt x="3382983" y="1047404"/>
                  </a:lnTo>
                  <a:lnTo>
                    <a:pt x="3392277" y="1087393"/>
                  </a:lnTo>
                  <a:lnTo>
                    <a:pt x="3399940" y="1127793"/>
                  </a:lnTo>
                  <a:lnTo>
                    <a:pt x="3405946" y="1168585"/>
                  </a:lnTo>
                  <a:lnTo>
                    <a:pt x="3410269" y="1209749"/>
                  </a:lnTo>
                  <a:lnTo>
                    <a:pt x="3412883" y="1251266"/>
                  </a:lnTo>
                  <a:lnTo>
                    <a:pt x="3413759" y="1293114"/>
                  </a:lnTo>
                  <a:lnTo>
                    <a:pt x="3412883" y="1334961"/>
                  </a:lnTo>
                  <a:lnTo>
                    <a:pt x="3410269" y="1376478"/>
                  </a:lnTo>
                  <a:lnTo>
                    <a:pt x="3405946" y="1417642"/>
                  </a:lnTo>
                  <a:lnTo>
                    <a:pt x="3399940" y="1458434"/>
                  </a:lnTo>
                  <a:lnTo>
                    <a:pt x="3392277" y="1498834"/>
                  </a:lnTo>
                  <a:lnTo>
                    <a:pt x="3382983" y="1538823"/>
                  </a:lnTo>
                  <a:lnTo>
                    <a:pt x="3372086" y="1578379"/>
                  </a:lnTo>
                  <a:lnTo>
                    <a:pt x="3359611" y="1617482"/>
                  </a:lnTo>
                  <a:lnTo>
                    <a:pt x="3345586" y="1656114"/>
                  </a:lnTo>
                  <a:lnTo>
                    <a:pt x="3330036" y="1694253"/>
                  </a:lnTo>
                  <a:lnTo>
                    <a:pt x="3312988" y="1731879"/>
                  </a:lnTo>
                  <a:lnTo>
                    <a:pt x="3294469" y="1768973"/>
                  </a:lnTo>
                  <a:lnTo>
                    <a:pt x="3274505" y="1805515"/>
                  </a:lnTo>
                  <a:lnTo>
                    <a:pt x="3253122" y="1841483"/>
                  </a:lnTo>
                  <a:lnTo>
                    <a:pt x="3230348" y="1876859"/>
                  </a:lnTo>
                  <a:lnTo>
                    <a:pt x="3206208" y="1911622"/>
                  </a:lnTo>
                  <a:lnTo>
                    <a:pt x="3180729" y="1945752"/>
                  </a:lnTo>
                  <a:lnTo>
                    <a:pt x="3153937" y="1979229"/>
                  </a:lnTo>
                  <a:lnTo>
                    <a:pt x="3125860" y="2012033"/>
                  </a:lnTo>
                  <a:lnTo>
                    <a:pt x="3096523" y="2044144"/>
                  </a:lnTo>
                  <a:lnTo>
                    <a:pt x="3065953" y="2075542"/>
                  </a:lnTo>
                  <a:lnTo>
                    <a:pt x="3034176" y="2106206"/>
                  </a:lnTo>
                  <a:lnTo>
                    <a:pt x="3001220" y="2136117"/>
                  </a:lnTo>
                  <a:lnTo>
                    <a:pt x="2967110" y="2165254"/>
                  </a:lnTo>
                  <a:lnTo>
                    <a:pt x="2931873" y="2193598"/>
                  </a:lnTo>
                  <a:lnTo>
                    <a:pt x="2895535" y="2221128"/>
                  </a:lnTo>
                  <a:lnTo>
                    <a:pt x="2858123" y="2247824"/>
                  </a:lnTo>
                  <a:lnTo>
                    <a:pt x="2819664" y="2273667"/>
                  </a:lnTo>
                  <a:lnTo>
                    <a:pt x="2780183" y="2298636"/>
                  </a:lnTo>
                  <a:lnTo>
                    <a:pt x="2739708" y="2322711"/>
                  </a:lnTo>
                  <a:lnTo>
                    <a:pt x="2698265" y="2345872"/>
                  </a:lnTo>
                  <a:lnTo>
                    <a:pt x="2655880" y="2368098"/>
                  </a:lnTo>
                  <a:lnTo>
                    <a:pt x="2612580" y="2389371"/>
                  </a:lnTo>
                  <a:lnTo>
                    <a:pt x="2568391" y="2409669"/>
                  </a:lnTo>
                  <a:lnTo>
                    <a:pt x="2523340" y="2428973"/>
                  </a:lnTo>
                  <a:lnTo>
                    <a:pt x="2477453" y="2447263"/>
                  </a:lnTo>
                  <a:lnTo>
                    <a:pt x="2430757" y="2464518"/>
                  </a:lnTo>
                  <a:lnTo>
                    <a:pt x="2383279" y="2480719"/>
                  </a:lnTo>
                  <a:lnTo>
                    <a:pt x="2335044" y="2495845"/>
                  </a:lnTo>
                  <a:lnTo>
                    <a:pt x="2286079" y="2509876"/>
                  </a:lnTo>
                  <a:lnTo>
                    <a:pt x="2236411" y="2522792"/>
                  </a:lnTo>
                  <a:lnTo>
                    <a:pt x="2186067" y="2534574"/>
                  </a:lnTo>
                  <a:lnTo>
                    <a:pt x="2135072" y="2545201"/>
                  </a:lnTo>
                  <a:lnTo>
                    <a:pt x="2083453" y="2554652"/>
                  </a:lnTo>
                  <a:lnTo>
                    <a:pt x="2031237" y="2562909"/>
                  </a:lnTo>
                  <a:lnTo>
                    <a:pt x="1978450" y="2569950"/>
                  </a:lnTo>
                  <a:lnTo>
                    <a:pt x="1925118" y="2575757"/>
                  </a:lnTo>
                  <a:lnTo>
                    <a:pt x="1871269" y="2580308"/>
                  </a:lnTo>
                  <a:lnTo>
                    <a:pt x="1816929" y="2583583"/>
                  </a:lnTo>
                  <a:lnTo>
                    <a:pt x="1762123" y="2585563"/>
                  </a:lnTo>
                  <a:lnTo>
                    <a:pt x="1706879" y="2586228"/>
                  </a:lnTo>
                  <a:lnTo>
                    <a:pt x="1651636" y="2585563"/>
                  </a:lnTo>
                  <a:lnTo>
                    <a:pt x="1596830" y="2583583"/>
                  </a:lnTo>
                  <a:lnTo>
                    <a:pt x="1542490" y="2580308"/>
                  </a:lnTo>
                  <a:lnTo>
                    <a:pt x="1488641" y="2575757"/>
                  </a:lnTo>
                  <a:lnTo>
                    <a:pt x="1435309" y="2569950"/>
                  </a:lnTo>
                  <a:lnTo>
                    <a:pt x="1382522" y="2562909"/>
                  </a:lnTo>
                  <a:lnTo>
                    <a:pt x="1330306" y="2554652"/>
                  </a:lnTo>
                  <a:lnTo>
                    <a:pt x="1278687" y="2545201"/>
                  </a:lnTo>
                  <a:lnTo>
                    <a:pt x="1227692" y="2534574"/>
                  </a:lnTo>
                  <a:lnTo>
                    <a:pt x="1177348" y="2522792"/>
                  </a:lnTo>
                  <a:lnTo>
                    <a:pt x="1127680" y="2509876"/>
                  </a:lnTo>
                  <a:lnTo>
                    <a:pt x="1078715" y="2495845"/>
                  </a:lnTo>
                  <a:lnTo>
                    <a:pt x="1030480" y="2480719"/>
                  </a:lnTo>
                  <a:lnTo>
                    <a:pt x="983002" y="2464518"/>
                  </a:lnTo>
                  <a:lnTo>
                    <a:pt x="936306" y="2447263"/>
                  </a:lnTo>
                  <a:lnTo>
                    <a:pt x="890419" y="2428973"/>
                  </a:lnTo>
                  <a:lnTo>
                    <a:pt x="845368" y="2409669"/>
                  </a:lnTo>
                  <a:lnTo>
                    <a:pt x="801179" y="2389371"/>
                  </a:lnTo>
                  <a:lnTo>
                    <a:pt x="757879" y="2368098"/>
                  </a:lnTo>
                  <a:lnTo>
                    <a:pt x="715494" y="2345872"/>
                  </a:lnTo>
                  <a:lnTo>
                    <a:pt x="674051" y="2322711"/>
                  </a:lnTo>
                  <a:lnTo>
                    <a:pt x="633576" y="2298636"/>
                  </a:lnTo>
                  <a:lnTo>
                    <a:pt x="594095" y="2273667"/>
                  </a:lnTo>
                  <a:lnTo>
                    <a:pt x="555636" y="2247824"/>
                  </a:lnTo>
                  <a:lnTo>
                    <a:pt x="518224" y="2221128"/>
                  </a:lnTo>
                  <a:lnTo>
                    <a:pt x="481886" y="2193598"/>
                  </a:lnTo>
                  <a:lnTo>
                    <a:pt x="446649" y="2165254"/>
                  </a:lnTo>
                  <a:lnTo>
                    <a:pt x="412539" y="2136117"/>
                  </a:lnTo>
                  <a:lnTo>
                    <a:pt x="379583" y="2106206"/>
                  </a:lnTo>
                  <a:lnTo>
                    <a:pt x="347806" y="2075542"/>
                  </a:lnTo>
                  <a:lnTo>
                    <a:pt x="317236" y="2044144"/>
                  </a:lnTo>
                  <a:lnTo>
                    <a:pt x="287899" y="2012033"/>
                  </a:lnTo>
                  <a:lnTo>
                    <a:pt x="259822" y="1979229"/>
                  </a:lnTo>
                  <a:lnTo>
                    <a:pt x="233030" y="1945752"/>
                  </a:lnTo>
                  <a:lnTo>
                    <a:pt x="207551" y="1911622"/>
                  </a:lnTo>
                  <a:lnTo>
                    <a:pt x="183411" y="1876859"/>
                  </a:lnTo>
                  <a:lnTo>
                    <a:pt x="160637" y="1841483"/>
                  </a:lnTo>
                  <a:lnTo>
                    <a:pt x="139254" y="1805515"/>
                  </a:lnTo>
                  <a:lnTo>
                    <a:pt x="119290" y="1768973"/>
                  </a:lnTo>
                  <a:lnTo>
                    <a:pt x="100771" y="1731879"/>
                  </a:lnTo>
                  <a:lnTo>
                    <a:pt x="83723" y="1694253"/>
                  </a:lnTo>
                  <a:lnTo>
                    <a:pt x="68173" y="1656114"/>
                  </a:lnTo>
                  <a:lnTo>
                    <a:pt x="54148" y="1617482"/>
                  </a:lnTo>
                  <a:lnTo>
                    <a:pt x="41673" y="1578379"/>
                  </a:lnTo>
                  <a:lnTo>
                    <a:pt x="30776" y="1538823"/>
                  </a:lnTo>
                  <a:lnTo>
                    <a:pt x="21482" y="1498834"/>
                  </a:lnTo>
                  <a:lnTo>
                    <a:pt x="13819" y="1458434"/>
                  </a:lnTo>
                  <a:lnTo>
                    <a:pt x="7813" y="1417642"/>
                  </a:lnTo>
                  <a:lnTo>
                    <a:pt x="3490" y="1376478"/>
                  </a:lnTo>
                  <a:lnTo>
                    <a:pt x="876" y="1334961"/>
                  </a:lnTo>
                  <a:lnTo>
                    <a:pt x="0" y="1293114"/>
                  </a:lnTo>
                  <a:close/>
                </a:path>
                <a:path w="3413759" h="2586354">
                  <a:moveTo>
                    <a:pt x="122174" y="1293114"/>
                  </a:moveTo>
                  <a:lnTo>
                    <a:pt x="123132" y="1334221"/>
                  </a:lnTo>
                  <a:lnTo>
                    <a:pt x="125986" y="1374973"/>
                  </a:lnTo>
                  <a:lnTo>
                    <a:pt x="130705" y="1415346"/>
                  </a:lnTo>
                  <a:lnTo>
                    <a:pt x="137256" y="1455316"/>
                  </a:lnTo>
                  <a:lnTo>
                    <a:pt x="145609" y="1494862"/>
                  </a:lnTo>
                  <a:lnTo>
                    <a:pt x="155732" y="1533958"/>
                  </a:lnTo>
                  <a:lnTo>
                    <a:pt x="167594" y="1572583"/>
                  </a:lnTo>
                  <a:lnTo>
                    <a:pt x="181163" y="1610712"/>
                  </a:lnTo>
                  <a:lnTo>
                    <a:pt x="196408" y="1648324"/>
                  </a:lnTo>
                  <a:lnTo>
                    <a:pt x="213297" y="1685393"/>
                  </a:lnTo>
                  <a:lnTo>
                    <a:pt x="231799" y="1721899"/>
                  </a:lnTo>
                  <a:lnTo>
                    <a:pt x="251882" y="1757816"/>
                  </a:lnTo>
                  <a:lnTo>
                    <a:pt x="273516" y="1793121"/>
                  </a:lnTo>
                  <a:lnTo>
                    <a:pt x="296668" y="1827793"/>
                  </a:lnTo>
                  <a:lnTo>
                    <a:pt x="321307" y="1861807"/>
                  </a:lnTo>
                  <a:lnTo>
                    <a:pt x="347402" y="1895140"/>
                  </a:lnTo>
                  <a:lnTo>
                    <a:pt x="374921" y="1927768"/>
                  </a:lnTo>
                  <a:lnTo>
                    <a:pt x="403833" y="1959670"/>
                  </a:lnTo>
                  <a:lnTo>
                    <a:pt x="434107" y="1990821"/>
                  </a:lnTo>
                  <a:lnTo>
                    <a:pt x="465710" y="2021198"/>
                  </a:lnTo>
                  <a:lnTo>
                    <a:pt x="498613" y="2050778"/>
                  </a:lnTo>
                  <a:lnTo>
                    <a:pt x="532782" y="2079539"/>
                  </a:lnTo>
                  <a:lnTo>
                    <a:pt x="568187" y="2107455"/>
                  </a:lnTo>
                  <a:lnTo>
                    <a:pt x="604796" y="2134505"/>
                  </a:lnTo>
                  <a:lnTo>
                    <a:pt x="642578" y="2160665"/>
                  </a:lnTo>
                  <a:lnTo>
                    <a:pt x="681501" y="2185912"/>
                  </a:lnTo>
                  <a:lnTo>
                    <a:pt x="721534" y="2210223"/>
                  </a:lnTo>
                  <a:lnTo>
                    <a:pt x="762646" y="2233575"/>
                  </a:lnTo>
                  <a:lnTo>
                    <a:pt x="804805" y="2255943"/>
                  </a:lnTo>
                  <a:lnTo>
                    <a:pt x="847980" y="2277306"/>
                  </a:lnTo>
                  <a:lnTo>
                    <a:pt x="892138" y="2297639"/>
                  </a:lnTo>
                  <a:lnTo>
                    <a:pt x="937250" y="2316920"/>
                  </a:lnTo>
                  <a:lnTo>
                    <a:pt x="983283" y="2335125"/>
                  </a:lnTo>
                  <a:lnTo>
                    <a:pt x="1030205" y="2352232"/>
                  </a:lnTo>
                  <a:lnTo>
                    <a:pt x="1077987" y="2368216"/>
                  </a:lnTo>
                  <a:lnTo>
                    <a:pt x="1126595" y="2383055"/>
                  </a:lnTo>
                  <a:lnTo>
                    <a:pt x="1175999" y="2396726"/>
                  </a:lnTo>
                  <a:lnTo>
                    <a:pt x="1226167" y="2409204"/>
                  </a:lnTo>
                  <a:lnTo>
                    <a:pt x="1277067" y="2420468"/>
                  </a:lnTo>
                  <a:lnTo>
                    <a:pt x="1328669" y="2430494"/>
                  </a:lnTo>
                  <a:lnTo>
                    <a:pt x="1380941" y="2439258"/>
                  </a:lnTo>
                  <a:lnTo>
                    <a:pt x="1433852" y="2446738"/>
                  </a:lnTo>
                  <a:lnTo>
                    <a:pt x="1487369" y="2452909"/>
                  </a:lnTo>
                  <a:lnTo>
                    <a:pt x="1541462" y="2457750"/>
                  </a:lnTo>
                  <a:lnTo>
                    <a:pt x="1596099" y="2461237"/>
                  </a:lnTo>
                  <a:lnTo>
                    <a:pt x="1651249" y="2463345"/>
                  </a:lnTo>
                  <a:lnTo>
                    <a:pt x="1706879" y="2464054"/>
                  </a:lnTo>
                  <a:lnTo>
                    <a:pt x="1762510" y="2463345"/>
                  </a:lnTo>
                  <a:lnTo>
                    <a:pt x="1817660" y="2461237"/>
                  </a:lnTo>
                  <a:lnTo>
                    <a:pt x="1872297" y="2457750"/>
                  </a:lnTo>
                  <a:lnTo>
                    <a:pt x="1926390" y="2452909"/>
                  </a:lnTo>
                  <a:lnTo>
                    <a:pt x="1979907" y="2446738"/>
                  </a:lnTo>
                  <a:lnTo>
                    <a:pt x="2032818" y="2439258"/>
                  </a:lnTo>
                  <a:lnTo>
                    <a:pt x="2085090" y="2430494"/>
                  </a:lnTo>
                  <a:lnTo>
                    <a:pt x="2136692" y="2420468"/>
                  </a:lnTo>
                  <a:lnTo>
                    <a:pt x="2187592" y="2409204"/>
                  </a:lnTo>
                  <a:lnTo>
                    <a:pt x="2237760" y="2396726"/>
                  </a:lnTo>
                  <a:lnTo>
                    <a:pt x="2287164" y="2383055"/>
                  </a:lnTo>
                  <a:lnTo>
                    <a:pt x="2335772" y="2368216"/>
                  </a:lnTo>
                  <a:lnTo>
                    <a:pt x="2383554" y="2352232"/>
                  </a:lnTo>
                  <a:lnTo>
                    <a:pt x="2430476" y="2335125"/>
                  </a:lnTo>
                  <a:lnTo>
                    <a:pt x="2476509" y="2316920"/>
                  </a:lnTo>
                  <a:lnTo>
                    <a:pt x="2521621" y="2297639"/>
                  </a:lnTo>
                  <a:lnTo>
                    <a:pt x="2565779" y="2277306"/>
                  </a:lnTo>
                  <a:lnTo>
                    <a:pt x="2608954" y="2255943"/>
                  </a:lnTo>
                  <a:lnTo>
                    <a:pt x="2651113" y="2233575"/>
                  </a:lnTo>
                  <a:lnTo>
                    <a:pt x="2692225" y="2210223"/>
                  </a:lnTo>
                  <a:lnTo>
                    <a:pt x="2732258" y="2185912"/>
                  </a:lnTo>
                  <a:lnTo>
                    <a:pt x="2771181" y="2160665"/>
                  </a:lnTo>
                  <a:lnTo>
                    <a:pt x="2808963" y="2134505"/>
                  </a:lnTo>
                  <a:lnTo>
                    <a:pt x="2845572" y="2107455"/>
                  </a:lnTo>
                  <a:lnTo>
                    <a:pt x="2880977" y="2079539"/>
                  </a:lnTo>
                  <a:lnTo>
                    <a:pt x="2915146" y="2050778"/>
                  </a:lnTo>
                  <a:lnTo>
                    <a:pt x="2948049" y="2021198"/>
                  </a:lnTo>
                  <a:lnTo>
                    <a:pt x="2979652" y="1990821"/>
                  </a:lnTo>
                  <a:lnTo>
                    <a:pt x="3009926" y="1959670"/>
                  </a:lnTo>
                  <a:lnTo>
                    <a:pt x="3038838" y="1927768"/>
                  </a:lnTo>
                  <a:lnTo>
                    <a:pt x="3066357" y="1895140"/>
                  </a:lnTo>
                  <a:lnTo>
                    <a:pt x="3092452" y="1861807"/>
                  </a:lnTo>
                  <a:lnTo>
                    <a:pt x="3117091" y="1827793"/>
                  </a:lnTo>
                  <a:lnTo>
                    <a:pt x="3140243" y="1793121"/>
                  </a:lnTo>
                  <a:lnTo>
                    <a:pt x="3161877" y="1757816"/>
                  </a:lnTo>
                  <a:lnTo>
                    <a:pt x="3181960" y="1721899"/>
                  </a:lnTo>
                  <a:lnTo>
                    <a:pt x="3200462" y="1685393"/>
                  </a:lnTo>
                  <a:lnTo>
                    <a:pt x="3217351" y="1648324"/>
                  </a:lnTo>
                  <a:lnTo>
                    <a:pt x="3232596" y="1610712"/>
                  </a:lnTo>
                  <a:lnTo>
                    <a:pt x="3246165" y="1572583"/>
                  </a:lnTo>
                  <a:lnTo>
                    <a:pt x="3258027" y="1533958"/>
                  </a:lnTo>
                  <a:lnTo>
                    <a:pt x="3268150" y="1494862"/>
                  </a:lnTo>
                  <a:lnTo>
                    <a:pt x="3276503" y="1455316"/>
                  </a:lnTo>
                  <a:lnTo>
                    <a:pt x="3283054" y="1415346"/>
                  </a:lnTo>
                  <a:lnTo>
                    <a:pt x="3287773" y="1374973"/>
                  </a:lnTo>
                  <a:lnTo>
                    <a:pt x="3290627" y="1334221"/>
                  </a:lnTo>
                  <a:lnTo>
                    <a:pt x="3291586" y="1293114"/>
                  </a:lnTo>
                  <a:lnTo>
                    <a:pt x="3290627" y="1252006"/>
                  </a:lnTo>
                  <a:lnTo>
                    <a:pt x="3287773" y="1211254"/>
                  </a:lnTo>
                  <a:lnTo>
                    <a:pt x="3283054" y="1170881"/>
                  </a:lnTo>
                  <a:lnTo>
                    <a:pt x="3276503" y="1130911"/>
                  </a:lnTo>
                  <a:lnTo>
                    <a:pt x="3268150" y="1091365"/>
                  </a:lnTo>
                  <a:lnTo>
                    <a:pt x="3258027" y="1052269"/>
                  </a:lnTo>
                  <a:lnTo>
                    <a:pt x="3246165" y="1013644"/>
                  </a:lnTo>
                  <a:lnTo>
                    <a:pt x="3232596" y="975515"/>
                  </a:lnTo>
                  <a:lnTo>
                    <a:pt x="3217351" y="937903"/>
                  </a:lnTo>
                  <a:lnTo>
                    <a:pt x="3200462" y="900834"/>
                  </a:lnTo>
                  <a:lnTo>
                    <a:pt x="3181960" y="864328"/>
                  </a:lnTo>
                  <a:lnTo>
                    <a:pt x="3161877" y="828411"/>
                  </a:lnTo>
                  <a:lnTo>
                    <a:pt x="3140243" y="793106"/>
                  </a:lnTo>
                  <a:lnTo>
                    <a:pt x="3117091" y="758434"/>
                  </a:lnTo>
                  <a:lnTo>
                    <a:pt x="3092452" y="724420"/>
                  </a:lnTo>
                  <a:lnTo>
                    <a:pt x="3066357" y="691087"/>
                  </a:lnTo>
                  <a:lnTo>
                    <a:pt x="3038838" y="658459"/>
                  </a:lnTo>
                  <a:lnTo>
                    <a:pt x="3009926" y="626557"/>
                  </a:lnTo>
                  <a:lnTo>
                    <a:pt x="2979652" y="595406"/>
                  </a:lnTo>
                  <a:lnTo>
                    <a:pt x="2948049" y="565029"/>
                  </a:lnTo>
                  <a:lnTo>
                    <a:pt x="2915146" y="535449"/>
                  </a:lnTo>
                  <a:lnTo>
                    <a:pt x="2880977" y="506688"/>
                  </a:lnTo>
                  <a:lnTo>
                    <a:pt x="2845572" y="478772"/>
                  </a:lnTo>
                  <a:lnTo>
                    <a:pt x="2808963" y="451722"/>
                  </a:lnTo>
                  <a:lnTo>
                    <a:pt x="2771181" y="425562"/>
                  </a:lnTo>
                  <a:lnTo>
                    <a:pt x="2732258" y="400315"/>
                  </a:lnTo>
                  <a:lnTo>
                    <a:pt x="2692225" y="376004"/>
                  </a:lnTo>
                  <a:lnTo>
                    <a:pt x="2651113" y="352652"/>
                  </a:lnTo>
                  <a:lnTo>
                    <a:pt x="2608954" y="330284"/>
                  </a:lnTo>
                  <a:lnTo>
                    <a:pt x="2565779" y="308921"/>
                  </a:lnTo>
                  <a:lnTo>
                    <a:pt x="2521621" y="288588"/>
                  </a:lnTo>
                  <a:lnTo>
                    <a:pt x="2476509" y="269307"/>
                  </a:lnTo>
                  <a:lnTo>
                    <a:pt x="2430476" y="251102"/>
                  </a:lnTo>
                  <a:lnTo>
                    <a:pt x="2383554" y="233995"/>
                  </a:lnTo>
                  <a:lnTo>
                    <a:pt x="2335772" y="218011"/>
                  </a:lnTo>
                  <a:lnTo>
                    <a:pt x="2287164" y="203172"/>
                  </a:lnTo>
                  <a:lnTo>
                    <a:pt x="2237760" y="189501"/>
                  </a:lnTo>
                  <a:lnTo>
                    <a:pt x="2187592" y="177023"/>
                  </a:lnTo>
                  <a:lnTo>
                    <a:pt x="2136692" y="165759"/>
                  </a:lnTo>
                  <a:lnTo>
                    <a:pt x="2085090" y="155733"/>
                  </a:lnTo>
                  <a:lnTo>
                    <a:pt x="2032818" y="146969"/>
                  </a:lnTo>
                  <a:lnTo>
                    <a:pt x="1979907" y="139489"/>
                  </a:lnTo>
                  <a:lnTo>
                    <a:pt x="1926390" y="133318"/>
                  </a:lnTo>
                  <a:lnTo>
                    <a:pt x="1872297" y="128477"/>
                  </a:lnTo>
                  <a:lnTo>
                    <a:pt x="1817660" y="124990"/>
                  </a:lnTo>
                  <a:lnTo>
                    <a:pt x="1762510" y="122882"/>
                  </a:lnTo>
                  <a:lnTo>
                    <a:pt x="1706879" y="122174"/>
                  </a:lnTo>
                  <a:lnTo>
                    <a:pt x="1651249" y="122882"/>
                  </a:lnTo>
                  <a:lnTo>
                    <a:pt x="1596099" y="124990"/>
                  </a:lnTo>
                  <a:lnTo>
                    <a:pt x="1541462" y="128477"/>
                  </a:lnTo>
                  <a:lnTo>
                    <a:pt x="1487369" y="133318"/>
                  </a:lnTo>
                  <a:lnTo>
                    <a:pt x="1433852" y="139489"/>
                  </a:lnTo>
                  <a:lnTo>
                    <a:pt x="1380941" y="146969"/>
                  </a:lnTo>
                  <a:lnTo>
                    <a:pt x="1328669" y="155733"/>
                  </a:lnTo>
                  <a:lnTo>
                    <a:pt x="1277067" y="165759"/>
                  </a:lnTo>
                  <a:lnTo>
                    <a:pt x="1226167" y="177023"/>
                  </a:lnTo>
                  <a:lnTo>
                    <a:pt x="1175999" y="189501"/>
                  </a:lnTo>
                  <a:lnTo>
                    <a:pt x="1126595" y="203172"/>
                  </a:lnTo>
                  <a:lnTo>
                    <a:pt x="1077987" y="218011"/>
                  </a:lnTo>
                  <a:lnTo>
                    <a:pt x="1030205" y="233995"/>
                  </a:lnTo>
                  <a:lnTo>
                    <a:pt x="983283" y="251102"/>
                  </a:lnTo>
                  <a:lnTo>
                    <a:pt x="937250" y="269307"/>
                  </a:lnTo>
                  <a:lnTo>
                    <a:pt x="892138" y="288588"/>
                  </a:lnTo>
                  <a:lnTo>
                    <a:pt x="847980" y="308921"/>
                  </a:lnTo>
                  <a:lnTo>
                    <a:pt x="804805" y="330284"/>
                  </a:lnTo>
                  <a:lnTo>
                    <a:pt x="762646" y="352652"/>
                  </a:lnTo>
                  <a:lnTo>
                    <a:pt x="721534" y="376004"/>
                  </a:lnTo>
                  <a:lnTo>
                    <a:pt x="681501" y="400315"/>
                  </a:lnTo>
                  <a:lnTo>
                    <a:pt x="642578" y="425562"/>
                  </a:lnTo>
                  <a:lnTo>
                    <a:pt x="604796" y="451722"/>
                  </a:lnTo>
                  <a:lnTo>
                    <a:pt x="568187" y="478772"/>
                  </a:lnTo>
                  <a:lnTo>
                    <a:pt x="532782" y="506688"/>
                  </a:lnTo>
                  <a:lnTo>
                    <a:pt x="498613" y="535449"/>
                  </a:lnTo>
                  <a:lnTo>
                    <a:pt x="465710" y="565029"/>
                  </a:lnTo>
                  <a:lnTo>
                    <a:pt x="434107" y="595406"/>
                  </a:lnTo>
                  <a:lnTo>
                    <a:pt x="403833" y="626557"/>
                  </a:lnTo>
                  <a:lnTo>
                    <a:pt x="374921" y="658459"/>
                  </a:lnTo>
                  <a:lnTo>
                    <a:pt x="347402" y="691087"/>
                  </a:lnTo>
                  <a:lnTo>
                    <a:pt x="321307" y="724420"/>
                  </a:lnTo>
                  <a:lnTo>
                    <a:pt x="296668" y="758434"/>
                  </a:lnTo>
                  <a:lnTo>
                    <a:pt x="273516" y="793106"/>
                  </a:lnTo>
                  <a:lnTo>
                    <a:pt x="251882" y="828411"/>
                  </a:lnTo>
                  <a:lnTo>
                    <a:pt x="231799" y="864328"/>
                  </a:lnTo>
                  <a:lnTo>
                    <a:pt x="213297" y="900834"/>
                  </a:lnTo>
                  <a:lnTo>
                    <a:pt x="196408" y="937903"/>
                  </a:lnTo>
                  <a:lnTo>
                    <a:pt x="181163" y="975515"/>
                  </a:lnTo>
                  <a:lnTo>
                    <a:pt x="167594" y="1013644"/>
                  </a:lnTo>
                  <a:lnTo>
                    <a:pt x="155732" y="1052269"/>
                  </a:lnTo>
                  <a:lnTo>
                    <a:pt x="145609" y="1091365"/>
                  </a:lnTo>
                  <a:lnTo>
                    <a:pt x="137256" y="1130911"/>
                  </a:lnTo>
                  <a:lnTo>
                    <a:pt x="130705" y="1170881"/>
                  </a:lnTo>
                  <a:lnTo>
                    <a:pt x="125986" y="1211254"/>
                  </a:lnTo>
                  <a:lnTo>
                    <a:pt x="123132" y="1252006"/>
                  </a:lnTo>
                  <a:lnTo>
                    <a:pt x="122174" y="1293114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66750" y="281432"/>
            <a:ext cx="67081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Measurement – ISMS</a:t>
            </a:r>
            <a:r>
              <a:rPr spc="-120" smtClean="0"/>
              <a:t> </a:t>
            </a:r>
            <a:r>
              <a:rPr smtClean="0"/>
              <a:t>integration</a:t>
            </a:r>
            <a:endParaRPr dirty="0"/>
          </a:p>
        </p:txBody>
      </p:sp>
      <p:grpSp>
        <p:nvGrpSpPr>
          <p:cNvPr id="6" name="object 6"/>
          <p:cNvGrpSpPr/>
          <p:nvPr/>
        </p:nvGrpSpPr>
        <p:grpSpPr>
          <a:xfrm>
            <a:off x="2602801" y="3658933"/>
            <a:ext cx="1762125" cy="840105"/>
            <a:chOff x="2602801" y="3658933"/>
            <a:chExt cx="1762125" cy="840105"/>
          </a:xfrm>
        </p:grpSpPr>
        <p:sp>
          <p:nvSpPr>
            <p:cNvPr id="7" name="object 7"/>
            <p:cNvSpPr/>
            <p:nvPr/>
          </p:nvSpPr>
          <p:spPr>
            <a:xfrm>
              <a:off x="2607564" y="3663696"/>
              <a:ext cx="1752600" cy="830580"/>
            </a:xfrm>
            <a:custGeom>
              <a:avLst/>
              <a:gdLst/>
              <a:ahLst/>
              <a:cxnLst/>
              <a:rect l="l" t="t" r="r" b="b"/>
              <a:pathLst>
                <a:path w="1752600" h="830579">
                  <a:moveTo>
                    <a:pt x="1752600" y="0"/>
                  </a:moveTo>
                  <a:lnTo>
                    <a:pt x="0" y="0"/>
                  </a:lnTo>
                  <a:lnTo>
                    <a:pt x="0" y="830579"/>
                  </a:lnTo>
                  <a:lnTo>
                    <a:pt x="1752600" y="830579"/>
                  </a:lnTo>
                  <a:lnTo>
                    <a:pt x="1752600" y="0"/>
                  </a:lnTo>
                  <a:close/>
                </a:path>
              </a:pathLst>
            </a:custGeom>
            <a:solidFill>
              <a:srgbClr val="99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607564" y="3663696"/>
              <a:ext cx="1752600" cy="830580"/>
            </a:xfrm>
            <a:custGeom>
              <a:avLst/>
              <a:gdLst/>
              <a:ahLst/>
              <a:cxnLst/>
              <a:rect l="l" t="t" r="r" b="b"/>
              <a:pathLst>
                <a:path w="1752600" h="830579">
                  <a:moveTo>
                    <a:pt x="0" y="830579"/>
                  </a:moveTo>
                  <a:lnTo>
                    <a:pt x="1752600" y="830579"/>
                  </a:lnTo>
                  <a:lnTo>
                    <a:pt x="1752600" y="0"/>
                  </a:lnTo>
                  <a:lnTo>
                    <a:pt x="0" y="0"/>
                  </a:lnTo>
                  <a:lnTo>
                    <a:pt x="0" y="830579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687573" y="3689680"/>
            <a:ext cx="1551305" cy="758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Informati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10" dirty="0">
                <a:latin typeface="Arial"/>
                <a:cs typeface="Arial"/>
              </a:rPr>
              <a:t>needs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602801" y="5030533"/>
            <a:ext cx="1762125" cy="840105"/>
            <a:chOff x="2602801" y="5030533"/>
            <a:chExt cx="1762125" cy="840105"/>
          </a:xfrm>
        </p:grpSpPr>
        <p:sp>
          <p:nvSpPr>
            <p:cNvPr id="11" name="object 11"/>
            <p:cNvSpPr/>
            <p:nvPr/>
          </p:nvSpPr>
          <p:spPr>
            <a:xfrm>
              <a:off x="2607564" y="5035296"/>
              <a:ext cx="1752600" cy="830580"/>
            </a:xfrm>
            <a:custGeom>
              <a:avLst/>
              <a:gdLst/>
              <a:ahLst/>
              <a:cxnLst/>
              <a:rect l="l" t="t" r="r" b="b"/>
              <a:pathLst>
                <a:path w="1752600" h="830579">
                  <a:moveTo>
                    <a:pt x="1752600" y="0"/>
                  </a:moveTo>
                  <a:lnTo>
                    <a:pt x="0" y="0"/>
                  </a:lnTo>
                  <a:lnTo>
                    <a:pt x="0" y="830579"/>
                  </a:lnTo>
                  <a:lnTo>
                    <a:pt x="1752600" y="830579"/>
                  </a:lnTo>
                  <a:lnTo>
                    <a:pt x="1752600" y="0"/>
                  </a:lnTo>
                  <a:close/>
                </a:path>
              </a:pathLst>
            </a:custGeom>
            <a:solidFill>
              <a:srgbClr val="FF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607564" y="5035296"/>
              <a:ext cx="1752600" cy="830580"/>
            </a:xfrm>
            <a:custGeom>
              <a:avLst/>
              <a:gdLst/>
              <a:ahLst/>
              <a:cxnLst/>
              <a:rect l="l" t="t" r="r" b="b"/>
              <a:pathLst>
                <a:path w="1752600" h="830579">
                  <a:moveTo>
                    <a:pt x="0" y="830579"/>
                  </a:moveTo>
                  <a:lnTo>
                    <a:pt x="1752600" y="830579"/>
                  </a:lnTo>
                  <a:lnTo>
                    <a:pt x="1752600" y="0"/>
                  </a:lnTo>
                  <a:lnTo>
                    <a:pt x="0" y="0"/>
                  </a:lnTo>
                  <a:lnTo>
                    <a:pt x="0" y="830579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2687573" y="5061661"/>
            <a:ext cx="129476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collection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64401" y="5030533"/>
            <a:ext cx="2066925" cy="840105"/>
            <a:chOff x="164401" y="5030533"/>
            <a:chExt cx="2066925" cy="840105"/>
          </a:xfrm>
        </p:grpSpPr>
        <p:sp>
          <p:nvSpPr>
            <p:cNvPr id="15" name="object 15"/>
            <p:cNvSpPr/>
            <p:nvPr/>
          </p:nvSpPr>
          <p:spPr>
            <a:xfrm>
              <a:off x="169163" y="5035296"/>
              <a:ext cx="2057400" cy="830580"/>
            </a:xfrm>
            <a:custGeom>
              <a:avLst/>
              <a:gdLst/>
              <a:ahLst/>
              <a:cxnLst/>
              <a:rect l="l" t="t" r="r" b="b"/>
              <a:pathLst>
                <a:path w="2057400" h="830579">
                  <a:moveTo>
                    <a:pt x="2057400" y="0"/>
                  </a:moveTo>
                  <a:lnTo>
                    <a:pt x="0" y="0"/>
                  </a:lnTo>
                  <a:lnTo>
                    <a:pt x="0" y="830579"/>
                  </a:lnTo>
                  <a:lnTo>
                    <a:pt x="2057400" y="830579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FFF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69163" y="5035296"/>
              <a:ext cx="2057400" cy="830580"/>
            </a:xfrm>
            <a:custGeom>
              <a:avLst/>
              <a:gdLst/>
              <a:ahLst/>
              <a:cxnLst/>
              <a:rect l="l" t="t" r="r" b="b"/>
              <a:pathLst>
                <a:path w="2057400" h="830579">
                  <a:moveTo>
                    <a:pt x="0" y="830579"/>
                  </a:moveTo>
                  <a:lnTo>
                    <a:pt x="2057400" y="830579"/>
                  </a:lnTo>
                  <a:lnTo>
                    <a:pt x="2057400" y="0"/>
                  </a:lnTo>
                  <a:lnTo>
                    <a:pt x="0" y="0"/>
                  </a:lnTo>
                  <a:lnTo>
                    <a:pt x="0" y="830579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48513" y="5061661"/>
            <a:ext cx="112649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analysis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64401" y="3658933"/>
            <a:ext cx="2066925" cy="840105"/>
            <a:chOff x="164401" y="3658933"/>
            <a:chExt cx="2066925" cy="840105"/>
          </a:xfrm>
        </p:grpSpPr>
        <p:sp>
          <p:nvSpPr>
            <p:cNvPr id="19" name="object 19"/>
            <p:cNvSpPr/>
            <p:nvPr/>
          </p:nvSpPr>
          <p:spPr>
            <a:xfrm>
              <a:off x="169163" y="3663696"/>
              <a:ext cx="2057400" cy="830580"/>
            </a:xfrm>
            <a:custGeom>
              <a:avLst/>
              <a:gdLst/>
              <a:ahLst/>
              <a:cxnLst/>
              <a:rect l="l" t="t" r="r" b="b"/>
              <a:pathLst>
                <a:path w="2057400" h="830579">
                  <a:moveTo>
                    <a:pt x="2057400" y="0"/>
                  </a:moveTo>
                  <a:lnTo>
                    <a:pt x="0" y="0"/>
                  </a:lnTo>
                  <a:lnTo>
                    <a:pt x="0" y="830579"/>
                  </a:lnTo>
                  <a:lnTo>
                    <a:pt x="2057400" y="830579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69163" y="3663696"/>
              <a:ext cx="2057400" cy="830580"/>
            </a:xfrm>
            <a:custGeom>
              <a:avLst/>
              <a:gdLst/>
              <a:ahLst/>
              <a:cxnLst/>
              <a:rect l="l" t="t" r="r" b="b"/>
              <a:pathLst>
                <a:path w="2057400" h="830579">
                  <a:moveTo>
                    <a:pt x="0" y="830579"/>
                  </a:moveTo>
                  <a:lnTo>
                    <a:pt x="2057400" y="830579"/>
                  </a:lnTo>
                  <a:lnTo>
                    <a:pt x="2057400" y="0"/>
                  </a:lnTo>
                  <a:lnTo>
                    <a:pt x="0" y="0"/>
                  </a:lnTo>
                  <a:lnTo>
                    <a:pt x="0" y="830579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248513" y="3689680"/>
            <a:ext cx="1891664" cy="758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Measure</a:t>
            </a:r>
            <a:r>
              <a:rPr sz="2400" spc="5" dirty="0">
                <a:latin typeface="Arial"/>
                <a:cs typeface="Arial"/>
              </a:rPr>
              <a:t>m</a:t>
            </a:r>
            <a:r>
              <a:rPr sz="2400" dirty="0">
                <a:latin typeface="Arial"/>
                <a:cs typeface="Arial"/>
              </a:rPr>
              <a:t>ent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results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58477" cy="6857997"/>
          </a:xfrm>
          <a:prstGeom prst="rect">
            <a:avLst/>
          </a:prstGeom>
        </p:spPr>
      </p:pic>
      <p:sp>
        <p:nvSpPr>
          <p:cNvPr id="23" name="object 23"/>
          <p:cNvSpPr txBox="1"/>
          <p:nvPr/>
        </p:nvSpPr>
        <p:spPr>
          <a:xfrm>
            <a:off x="6447282" y="1439418"/>
            <a:ext cx="109918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anning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968122" y="2012061"/>
            <a:ext cx="903605" cy="61468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indent="7620">
              <a:lnSpc>
                <a:spcPts val="2230"/>
              </a:lnSpc>
              <a:spcBef>
                <a:spcPts val="320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Risk  ses</a:t>
            </a:r>
            <a:r>
              <a:rPr sz="2000" b="1" spc="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mt</a:t>
            </a:r>
            <a:endParaRPr sz="20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524750" y="3333114"/>
            <a:ext cx="1072515" cy="61468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indent="24130">
              <a:lnSpc>
                <a:spcPts val="2230"/>
              </a:lnSpc>
              <a:spcBef>
                <a:spcPts val="320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Security  Con</a:t>
            </a:r>
            <a:r>
              <a:rPr sz="2000" b="1" spc="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rols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284470" y="3504641"/>
            <a:ext cx="130937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FFFF"/>
                </a:solidFill>
                <a:latin typeface="Arial"/>
                <a:cs typeface="Arial"/>
              </a:rPr>
              <a:t>Evaluation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000371" y="2134870"/>
            <a:ext cx="122809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Reporting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537197" y="2556763"/>
            <a:ext cx="701040" cy="6146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0005">
              <a:lnSpc>
                <a:spcPts val="2315"/>
              </a:lnSpc>
              <a:spcBef>
                <a:spcPts val="10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ISMS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2315"/>
              </a:lnSpc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2000" b="1" spc="-35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cle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272288"/>
            <a:ext cx="7443470" cy="1083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5"/>
              </a:lnSpc>
              <a:spcBef>
                <a:spcPts val="100"/>
              </a:spcBef>
            </a:pPr>
            <a:r>
              <a:rPr smtClean="0"/>
              <a:t>CMMI</a:t>
            </a:r>
          </a:p>
          <a:p>
            <a:pPr marL="12700">
              <a:lnSpc>
                <a:spcPts val="4165"/>
              </a:lnSpc>
            </a:pPr>
            <a:r>
              <a:rPr smtClean="0"/>
              <a:t>Capability Maturity Model</a:t>
            </a:r>
            <a:r>
              <a:rPr spc="-75" smtClean="0"/>
              <a:t> </a:t>
            </a:r>
            <a:r>
              <a:rPr spc="-5" smtClean="0"/>
              <a:t>Integration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619505" y="5737097"/>
            <a:ext cx="7996555" cy="396240"/>
          </a:xfrm>
          <a:prstGeom prst="rect">
            <a:avLst/>
          </a:prstGeom>
          <a:solidFill>
            <a:srgbClr val="FFCC99"/>
          </a:solidFill>
          <a:ln w="25907">
            <a:solidFill>
              <a:srgbClr val="00946E"/>
            </a:solidFill>
          </a:ln>
        </p:spPr>
        <p:txBody>
          <a:bodyPr vert="horz" wrap="square" lIns="0" tIns="54610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430"/>
              </a:spcBef>
            </a:pPr>
            <a:r>
              <a:rPr sz="1800" dirty="0">
                <a:latin typeface="Arial"/>
                <a:cs typeface="Arial"/>
              </a:rPr>
              <a:t>0: </a:t>
            </a:r>
            <a:r>
              <a:rPr sz="1800" spc="-5" dirty="0">
                <a:latin typeface="Arial"/>
                <a:cs typeface="Arial"/>
              </a:rPr>
              <a:t>No security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6488" y="5652452"/>
            <a:ext cx="8018145" cy="97790"/>
            <a:chOff x="606488" y="5652452"/>
            <a:chExt cx="8018145" cy="97790"/>
          </a:xfrm>
        </p:grpSpPr>
        <p:sp>
          <p:nvSpPr>
            <p:cNvPr id="5" name="object 5"/>
            <p:cNvSpPr/>
            <p:nvPr/>
          </p:nvSpPr>
          <p:spPr>
            <a:xfrm>
              <a:off x="619506" y="5665470"/>
              <a:ext cx="7992109" cy="71755"/>
            </a:xfrm>
            <a:custGeom>
              <a:avLst/>
              <a:gdLst/>
              <a:ahLst/>
              <a:cxnLst/>
              <a:rect l="l" t="t" r="r" b="b"/>
              <a:pathLst>
                <a:path w="7992109" h="71754">
                  <a:moveTo>
                    <a:pt x="7991856" y="0"/>
                  </a:moveTo>
                  <a:lnTo>
                    <a:pt x="0" y="0"/>
                  </a:lnTo>
                  <a:lnTo>
                    <a:pt x="0" y="71627"/>
                  </a:lnTo>
                  <a:lnTo>
                    <a:pt x="7991856" y="71627"/>
                  </a:lnTo>
                  <a:lnTo>
                    <a:pt x="7991856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19506" y="5665470"/>
              <a:ext cx="7992109" cy="71755"/>
            </a:xfrm>
            <a:custGeom>
              <a:avLst/>
              <a:gdLst/>
              <a:ahLst/>
              <a:cxnLst/>
              <a:rect l="l" t="t" r="r" b="b"/>
              <a:pathLst>
                <a:path w="7992109" h="71754">
                  <a:moveTo>
                    <a:pt x="0" y="71627"/>
                  </a:moveTo>
                  <a:lnTo>
                    <a:pt x="7991856" y="71627"/>
                  </a:lnTo>
                  <a:lnTo>
                    <a:pt x="7991856" y="0"/>
                  </a:lnTo>
                  <a:lnTo>
                    <a:pt x="0" y="0"/>
                  </a:lnTo>
                  <a:lnTo>
                    <a:pt x="0" y="7162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12140" y="1548129"/>
            <a:ext cx="7639050" cy="1536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Considerable </a:t>
            </a:r>
            <a:r>
              <a:rPr sz="2800" spc="-10" dirty="0">
                <a:latin typeface="Arial"/>
                <a:cs typeface="Arial"/>
              </a:rPr>
              <a:t>effort </a:t>
            </a:r>
            <a:r>
              <a:rPr sz="2800" spc="-5" dirty="0">
                <a:latin typeface="Arial"/>
                <a:cs typeface="Arial"/>
              </a:rPr>
              <a:t>and time is </a:t>
            </a:r>
            <a:r>
              <a:rPr sz="2800" dirty="0">
                <a:latin typeface="Arial"/>
                <a:cs typeface="Arial"/>
              </a:rPr>
              <a:t>required </a:t>
            </a:r>
            <a:r>
              <a:rPr sz="2800" spc="-5" dirty="0">
                <a:latin typeface="Arial"/>
                <a:cs typeface="Arial"/>
              </a:rPr>
              <a:t>to reach  each </a:t>
            </a:r>
            <a:r>
              <a:rPr sz="2800" dirty="0">
                <a:latin typeface="Arial"/>
                <a:cs typeface="Arial"/>
              </a:rPr>
              <a:t>next level in </a:t>
            </a:r>
            <a:r>
              <a:rPr sz="2800" spc="-5" dirty="0">
                <a:latin typeface="Arial"/>
                <a:cs typeface="Arial"/>
              </a:rPr>
              <a:t>the maturity model.</a:t>
            </a:r>
            <a:endParaRPr sz="2800">
              <a:latin typeface="Arial"/>
              <a:cs typeface="Arial"/>
            </a:endParaRPr>
          </a:p>
          <a:p>
            <a:pPr marL="238760">
              <a:lnSpc>
                <a:spcPct val="100000"/>
              </a:lnSpc>
              <a:spcBef>
                <a:spcPts val="2300"/>
              </a:spcBef>
            </a:pPr>
            <a:r>
              <a:rPr sz="2400" spc="-5" dirty="0">
                <a:latin typeface="Arial"/>
                <a:cs typeface="Arial"/>
              </a:rPr>
              <a:t>Managed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918140" y="3403028"/>
            <a:ext cx="4711065" cy="1792605"/>
            <a:chOff x="3918140" y="3403028"/>
            <a:chExt cx="4711065" cy="1792605"/>
          </a:xfrm>
        </p:grpSpPr>
        <p:sp>
          <p:nvSpPr>
            <p:cNvPr id="9" name="object 9"/>
            <p:cNvSpPr/>
            <p:nvPr/>
          </p:nvSpPr>
          <p:spPr>
            <a:xfrm>
              <a:off x="4007358" y="4787645"/>
              <a:ext cx="4608830" cy="384175"/>
            </a:xfrm>
            <a:custGeom>
              <a:avLst/>
              <a:gdLst/>
              <a:ahLst/>
              <a:cxnLst/>
              <a:rect l="l" t="t" r="r" b="b"/>
              <a:pathLst>
                <a:path w="4608830" h="384175">
                  <a:moveTo>
                    <a:pt x="0" y="384047"/>
                  </a:moveTo>
                  <a:lnTo>
                    <a:pt x="4608576" y="384047"/>
                  </a:lnTo>
                  <a:lnTo>
                    <a:pt x="4608576" y="0"/>
                  </a:lnTo>
                  <a:lnTo>
                    <a:pt x="0" y="0"/>
                  </a:lnTo>
                  <a:lnTo>
                    <a:pt x="0" y="384047"/>
                  </a:lnTo>
                  <a:close/>
                </a:path>
              </a:pathLst>
            </a:custGeom>
            <a:solidFill>
              <a:srgbClr val="FF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007358" y="4787645"/>
              <a:ext cx="4608830" cy="394970"/>
            </a:xfrm>
            <a:custGeom>
              <a:avLst/>
              <a:gdLst/>
              <a:ahLst/>
              <a:cxnLst/>
              <a:rect l="l" t="t" r="r" b="b"/>
              <a:pathLst>
                <a:path w="4608830" h="394970">
                  <a:moveTo>
                    <a:pt x="0" y="394715"/>
                  </a:moveTo>
                  <a:lnTo>
                    <a:pt x="4608576" y="394715"/>
                  </a:lnTo>
                  <a:lnTo>
                    <a:pt x="4608576" y="0"/>
                  </a:lnTo>
                  <a:lnTo>
                    <a:pt x="0" y="0"/>
                  </a:lnTo>
                  <a:lnTo>
                    <a:pt x="0" y="39471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931158" y="4714493"/>
              <a:ext cx="4680585" cy="73660"/>
            </a:xfrm>
            <a:custGeom>
              <a:avLst/>
              <a:gdLst/>
              <a:ahLst/>
              <a:cxnLst/>
              <a:rect l="l" t="t" r="r" b="b"/>
              <a:pathLst>
                <a:path w="4680584" h="73660">
                  <a:moveTo>
                    <a:pt x="4680204" y="0"/>
                  </a:moveTo>
                  <a:lnTo>
                    <a:pt x="0" y="0"/>
                  </a:lnTo>
                  <a:lnTo>
                    <a:pt x="0" y="10668"/>
                  </a:lnTo>
                  <a:lnTo>
                    <a:pt x="0" y="73152"/>
                  </a:lnTo>
                  <a:lnTo>
                    <a:pt x="4680204" y="73152"/>
                  </a:lnTo>
                  <a:lnTo>
                    <a:pt x="4680204" y="10668"/>
                  </a:lnTo>
                  <a:lnTo>
                    <a:pt x="4680204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931158" y="4714493"/>
              <a:ext cx="4680585" cy="73660"/>
            </a:xfrm>
            <a:custGeom>
              <a:avLst/>
              <a:gdLst/>
              <a:ahLst/>
              <a:cxnLst/>
              <a:rect l="l" t="t" r="r" b="b"/>
              <a:pathLst>
                <a:path w="4680584" h="73660">
                  <a:moveTo>
                    <a:pt x="0" y="73151"/>
                  </a:moveTo>
                  <a:lnTo>
                    <a:pt x="4680203" y="73151"/>
                  </a:lnTo>
                  <a:lnTo>
                    <a:pt x="4680203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728210" y="4330445"/>
              <a:ext cx="3888104" cy="394970"/>
            </a:xfrm>
            <a:custGeom>
              <a:avLst/>
              <a:gdLst/>
              <a:ahLst/>
              <a:cxnLst/>
              <a:rect l="l" t="t" r="r" b="b"/>
              <a:pathLst>
                <a:path w="3888104" h="394970">
                  <a:moveTo>
                    <a:pt x="3887724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3887724" y="394715"/>
                  </a:lnTo>
                  <a:lnTo>
                    <a:pt x="3887724" y="0"/>
                  </a:lnTo>
                  <a:close/>
                </a:path>
              </a:pathLst>
            </a:custGeom>
            <a:solidFill>
              <a:srgbClr val="FF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728210" y="4330445"/>
              <a:ext cx="3888104" cy="394970"/>
            </a:xfrm>
            <a:custGeom>
              <a:avLst/>
              <a:gdLst/>
              <a:ahLst/>
              <a:cxnLst/>
              <a:rect l="l" t="t" r="r" b="b"/>
              <a:pathLst>
                <a:path w="3888104" h="394970">
                  <a:moveTo>
                    <a:pt x="0" y="394715"/>
                  </a:moveTo>
                  <a:lnTo>
                    <a:pt x="3887724" y="394715"/>
                  </a:lnTo>
                  <a:lnTo>
                    <a:pt x="3887724" y="0"/>
                  </a:lnTo>
                  <a:lnTo>
                    <a:pt x="0" y="0"/>
                  </a:lnTo>
                  <a:lnTo>
                    <a:pt x="0" y="394715"/>
                  </a:lnTo>
                  <a:close/>
                </a:path>
              </a:pathLst>
            </a:custGeom>
            <a:ln w="25907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652010" y="4257293"/>
              <a:ext cx="3959860" cy="73660"/>
            </a:xfrm>
            <a:custGeom>
              <a:avLst/>
              <a:gdLst/>
              <a:ahLst/>
              <a:cxnLst/>
              <a:rect l="l" t="t" r="r" b="b"/>
              <a:pathLst>
                <a:path w="3959859" h="73660">
                  <a:moveTo>
                    <a:pt x="3959352" y="0"/>
                  </a:moveTo>
                  <a:lnTo>
                    <a:pt x="0" y="0"/>
                  </a:lnTo>
                  <a:lnTo>
                    <a:pt x="0" y="10668"/>
                  </a:lnTo>
                  <a:lnTo>
                    <a:pt x="0" y="73152"/>
                  </a:lnTo>
                  <a:lnTo>
                    <a:pt x="3959352" y="73152"/>
                  </a:lnTo>
                  <a:lnTo>
                    <a:pt x="3959352" y="10668"/>
                  </a:lnTo>
                  <a:lnTo>
                    <a:pt x="3959352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652010" y="4257293"/>
              <a:ext cx="3959860" cy="73660"/>
            </a:xfrm>
            <a:custGeom>
              <a:avLst/>
              <a:gdLst/>
              <a:ahLst/>
              <a:cxnLst/>
              <a:rect l="l" t="t" r="r" b="b"/>
              <a:pathLst>
                <a:path w="3959859" h="73660">
                  <a:moveTo>
                    <a:pt x="0" y="73151"/>
                  </a:moveTo>
                  <a:lnTo>
                    <a:pt x="3959351" y="73151"/>
                  </a:lnTo>
                  <a:lnTo>
                    <a:pt x="3959351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447538" y="3873245"/>
              <a:ext cx="3168650" cy="394970"/>
            </a:xfrm>
            <a:custGeom>
              <a:avLst/>
              <a:gdLst/>
              <a:ahLst/>
              <a:cxnLst/>
              <a:rect l="l" t="t" r="r" b="b"/>
              <a:pathLst>
                <a:path w="3168650" h="394970">
                  <a:moveTo>
                    <a:pt x="3168395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3168395" y="394715"/>
                  </a:lnTo>
                  <a:lnTo>
                    <a:pt x="3168395" y="0"/>
                  </a:lnTo>
                  <a:close/>
                </a:path>
              </a:pathLst>
            </a:custGeom>
            <a:solidFill>
              <a:srgbClr val="FF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447538" y="3873245"/>
              <a:ext cx="3168650" cy="394970"/>
            </a:xfrm>
            <a:custGeom>
              <a:avLst/>
              <a:gdLst/>
              <a:ahLst/>
              <a:cxnLst/>
              <a:rect l="l" t="t" r="r" b="b"/>
              <a:pathLst>
                <a:path w="3168650" h="394970">
                  <a:moveTo>
                    <a:pt x="0" y="394715"/>
                  </a:moveTo>
                  <a:lnTo>
                    <a:pt x="3168395" y="394715"/>
                  </a:lnTo>
                  <a:lnTo>
                    <a:pt x="3168395" y="0"/>
                  </a:lnTo>
                  <a:lnTo>
                    <a:pt x="0" y="0"/>
                  </a:lnTo>
                  <a:lnTo>
                    <a:pt x="0" y="39471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371338" y="3800093"/>
              <a:ext cx="3240405" cy="73660"/>
            </a:xfrm>
            <a:custGeom>
              <a:avLst/>
              <a:gdLst/>
              <a:ahLst/>
              <a:cxnLst/>
              <a:rect l="l" t="t" r="r" b="b"/>
              <a:pathLst>
                <a:path w="3240404" h="73660">
                  <a:moveTo>
                    <a:pt x="3240024" y="0"/>
                  </a:moveTo>
                  <a:lnTo>
                    <a:pt x="0" y="0"/>
                  </a:lnTo>
                  <a:lnTo>
                    <a:pt x="0" y="10668"/>
                  </a:lnTo>
                  <a:lnTo>
                    <a:pt x="0" y="73152"/>
                  </a:lnTo>
                  <a:lnTo>
                    <a:pt x="3240024" y="73152"/>
                  </a:lnTo>
                  <a:lnTo>
                    <a:pt x="3240024" y="10668"/>
                  </a:lnTo>
                  <a:lnTo>
                    <a:pt x="3240024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371338" y="3800093"/>
              <a:ext cx="3240405" cy="73660"/>
            </a:xfrm>
            <a:custGeom>
              <a:avLst/>
              <a:gdLst/>
              <a:ahLst/>
              <a:cxnLst/>
              <a:rect l="l" t="t" r="r" b="b"/>
              <a:pathLst>
                <a:path w="3240404" h="73660">
                  <a:moveTo>
                    <a:pt x="0" y="73151"/>
                  </a:moveTo>
                  <a:lnTo>
                    <a:pt x="3240023" y="73151"/>
                  </a:lnTo>
                  <a:lnTo>
                    <a:pt x="3240023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168390" y="3416045"/>
              <a:ext cx="2447925" cy="394970"/>
            </a:xfrm>
            <a:custGeom>
              <a:avLst/>
              <a:gdLst/>
              <a:ahLst/>
              <a:cxnLst/>
              <a:rect l="l" t="t" r="r" b="b"/>
              <a:pathLst>
                <a:path w="2447925" h="394970">
                  <a:moveTo>
                    <a:pt x="2447543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2447543" y="394715"/>
                  </a:lnTo>
                  <a:lnTo>
                    <a:pt x="2447543" y="0"/>
                  </a:lnTo>
                  <a:close/>
                </a:path>
              </a:pathLst>
            </a:custGeom>
            <a:solidFill>
              <a:srgbClr val="FF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168390" y="3416045"/>
              <a:ext cx="2447925" cy="394970"/>
            </a:xfrm>
            <a:custGeom>
              <a:avLst/>
              <a:gdLst/>
              <a:ahLst/>
              <a:cxnLst/>
              <a:rect l="l" t="t" r="r" b="b"/>
              <a:pathLst>
                <a:path w="2447925" h="394970">
                  <a:moveTo>
                    <a:pt x="0" y="394715"/>
                  </a:moveTo>
                  <a:lnTo>
                    <a:pt x="2447543" y="394715"/>
                  </a:lnTo>
                  <a:lnTo>
                    <a:pt x="2447543" y="0"/>
                  </a:lnTo>
                  <a:lnTo>
                    <a:pt x="0" y="0"/>
                  </a:lnTo>
                  <a:lnTo>
                    <a:pt x="0" y="394715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4007358" y="3457194"/>
            <a:ext cx="4593590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5171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5: </a:t>
            </a:r>
            <a:r>
              <a:rPr sz="1800" spc="-5" dirty="0">
                <a:latin typeface="Arial"/>
                <a:cs typeface="Arial"/>
              </a:rPr>
              <a:t>Optimized </a:t>
            </a:r>
            <a:r>
              <a:rPr sz="1800" dirty="0">
                <a:latin typeface="Arial"/>
                <a:cs typeface="Arial"/>
              </a:rPr>
              <a:t>/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Cultural</a:t>
            </a:r>
            <a:endParaRPr sz="1800">
              <a:latin typeface="Arial"/>
              <a:cs typeface="Arial"/>
            </a:endParaRPr>
          </a:p>
          <a:p>
            <a:pPr marL="812165" marR="148590" indent="718820">
              <a:lnSpc>
                <a:spcPts val="3600"/>
              </a:lnSpc>
              <a:spcBef>
                <a:spcPts val="359"/>
              </a:spcBef>
            </a:pPr>
            <a:r>
              <a:rPr sz="1800" dirty="0">
                <a:latin typeface="Arial"/>
                <a:cs typeface="Arial"/>
              </a:rPr>
              <a:t>4: </a:t>
            </a:r>
            <a:r>
              <a:rPr sz="1800" spc="-5" dirty="0">
                <a:latin typeface="Arial"/>
                <a:cs typeface="Arial"/>
              </a:rPr>
              <a:t>Managed and</a:t>
            </a:r>
            <a:r>
              <a:rPr sz="1800" spc="-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measurable  </a:t>
            </a:r>
            <a:r>
              <a:rPr sz="1800" dirty="0">
                <a:latin typeface="Arial"/>
                <a:cs typeface="Arial"/>
              </a:rPr>
              <a:t>3: </a:t>
            </a:r>
            <a:r>
              <a:rPr sz="1800" spc="-5" dirty="0">
                <a:latin typeface="Arial"/>
                <a:cs typeface="Arial"/>
              </a:rPr>
              <a:t>Defined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</a:t>
            </a:r>
            <a:endParaRPr sz="1800">
              <a:latin typeface="Arial"/>
              <a:cs typeface="Arial"/>
            </a:endParaRPr>
          </a:p>
          <a:p>
            <a:pPr marL="91440">
              <a:lnSpc>
                <a:spcPct val="100000"/>
              </a:lnSpc>
              <a:spcBef>
                <a:spcPts val="1080"/>
              </a:spcBef>
            </a:pPr>
            <a:r>
              <a:rPr sz="1800" dirty="0">
                <a:latin typeface="Arial"/>
                <a:cs typeface="Arial"/>
              </a:rPr>
              <a:t>2: </a:t>
            </a:r>
            <a:r>
              <a:rPr sz="1800" spc="-5" dirty="0">
                <a:latin typeface="Arial"/>
                <a:cs typeface="Arial"/>
              </a:rPr>
              <a:t>Repeatable but intuitive</a:t>
            </a:r>
            <a:r>
              <a:rPr sz="1800" spc="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3340544" y="3329876"/>
            <a:ext cx="5283835" cy="2322830"/>
            <a:chOff x="3340544" y="3329876"/>
            <a:chExt cx="5283835" cy="2322830"/>
          </a:xfrm>
        </p:grpSpPr>
        <p:sp>
          <p:nvSpPr>
            <p:cNvPr id="25" name="object 25"/>
            <p:cNvSpPr/>
            <p:nvPr/>
          </p:nvSpPr>
          <p:spPr>
            <a:xfrm>
              <a:off x="3353562" y="5244846"/>
              <a:ext cx="5256530" cy="394970"/>
            </a:xfrm>
            <a:custGeom>
              <a:avLst/>
              <a:gdLst/>
              <a:ahLst/>
              <a:cxnLst/>
              <a:rect l="l" t="t" r="r" b="b"/>
              <a:pathLst>
                <a:path w="5256530" h="394970">
                  <a:moveTo>
                    <a:pt x="5256276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5256276" y="394715"/>
                  </a:lnTo>
                  <a:lnTo>
                    <a:pt x="5256276" y="0"/>
                  </a:lnTo>
                  <a:close/>
                </a:path>
              </a:pathLst>
            </a:custGeom>
            <a:solidFill>
              <a:srgbClr val="FF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092189" y="3342894"/>
              <a:ext cx="2519680" cy="73660"/>
            </a:xfrm>
            <a:custGeom>
              <a:avLst/>
              <a:gdLst/>
              <a:ahLst/>
              <a:cxnLst/>
              <a:rect l="l" t="t" r="r" b="b"/>
              <a:pathLst>
                <a:path w="2519679" h="73660">
                  <a:moveTo>
                    <a:pt x="2519171" y="0"/>
                  </a:moveTo>
                  <a:lnTo>
                    <a:pt x="0" y="0"/>
                  </a:lnTo>
                  <a:lnTo>
                    <a:pt x="0" y="73151"/>
                  </a:lnTo>
                  <a:lnTo>
                    <a:pt x="2519171" y="73151"/>
                  </a:lnTo>
                  <a:lnTo>
                    <a:pt x="2519171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3353562" y="3342894"/>
              <a:ext cx="5257800" cy="2296795"/>
            </a:xfrm>
            <a:custGeom>
              <a:avLst/>
              <a:gdLst/>
              <a:ahLst/>
              <a:cxnLst/>
              <a:rect l="l" t="t" r="r" b="b"/>
              <a:pathLst>
                <a:path w="5257800" h="2296795">
                  <a:moveTo>
                    <a:pt x="2738628" y="73151"/>
                  </a:moveTo>
                  <a:lnTo>
                    <a:pt x="5257799" y="73151"/>
                  </a:lnTo>
                  <a:lnTo>
                    <a:pt x="5257799" y="0"/>
                  </a:lnTo>
                  <a:lnTo>
                    <a:pt x="2738628" y="0"/>
                  </a:lnTo>
                  <a:lnTo>
                    <a:pt x="2738628" y="73151"/>
                  </a:lnTo>
                  <a:close/>
                </a:path>
                <a:path w="5257800" h="2296795">
                  <a:moveTo>
                    <a:pt x="0" y="2296667"/>
                  </a:moveTo>
                  <a:lnTo>
                    <a:pt x="5256276" y="2296667"/>
                  </a:lnTo>
                  <a:lnTo>
                    <a:pt x="5256276" y="1901952"/>
                  </a:lnTo>
                  <a:lnTo>
                    <a:pt x="0" y="1901952"/>
                  </a:lnTo>
                  <a:lnTo>
                    <a:pt x="0" y="2296667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3432175" y="5286247"/>
            <a:ext cx="28562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1: </a:t>
            </a:r>
            <a:r>
              <a:rPr sz="1800" spc="-5" dirty="0">
                <a:latin typeface="Arial"/>
                <a:cs typeface="Arial"/>
              </a:rPr>
              <a:t>Initial </a:t>
            </a:r>
            <a:r>
              <a:rPr sz="1800" dirty="0">
                <a:latin typeface="Arial"/>
                <a:cs typeface="Arial"/>
              </a:rPr>
              <a:t>/ </a:t>
            </a:r>
            <a:r>
              <a:rPr sz="1800" i="1" spc="-5" dirty="0">
                <a:latin typeface="Arial"/>
                <a:cs typeface="Arial"/>
              </a:rPr>
              <a:t>Ad Hoc</a:t>
            </a:r>
            <a:r>
              <a:rPr sz="1800" i="1" spc="-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2805938" y="2958592"/>
            <a:ext cx="5818505" cy="2686685"/>
            <a:chOff x="2805938" y="2958592"/>
            <a:chExt cx="5818505" cy="2686685"/>
          </a:xfrm>
        </p:grpSpPr>
        <p:sp>
          <p:nvSpPr>
            <p:cNvPr id="30" name="object 30"/>
            <p:cNvSpPr/>
            <p:nvPr/>
          </p:nvSpPr>
          <p:spPr>
            <a:xfrm>
              <a:off x="3246882" y="5171694"/>
              <a:ext cx="5364480" cy="73660"/>
            </a:xfrm>
            <a:custGeom>
              <a:avLst/>
              <a:gdLst/>
              <a:ahLst/>
              <a:cxnLst/>
              <a:rect l="l" t="t" r="r" b="b"/>
              <a:pathLst>
                <a:path w="5364480" h="73660">
                  <a:moveTo>
                    <a:pt x="5364480" y="0"/>
                  </a:moveTo>
                  <a:lnTo>
                    <a:pt x="0" y="0"/>
                  </a:lnTo>
                  <a:lnTo>
                    <a:pt x="0" y="73151"/>
                  </a:lnTo>
                  <a:lnTo>
                    <a:pt x="5364480" y="73151"/>
                  </a:lnTo>
                  <a:lnTo>
                    <a:pt x="5364480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46882" y="5171694"/>
              <a:ext cx="5364480" cy="73660"/>
            </a:xfrm>
            <a:custGeom>
              <a:avLst/>
              <a:gdLst/>
              <a:ahLst/>
              <a:cxnLst/>
              <a:rect l="l" t="t" r="r" b="b"/>
              <a:pathLst>
                <a:path w="5364480" h="73660">
                  <a:moveTo>
                    <a:pt x="0" y="73151"/>
                  </a:moveTo>
                  <a:lnTo>
                    <a:pt x="5364480" y="73151"/>
                  </a:lnTo>
                  <a:lnTo>
                    <a:pt x="5364480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ln w="25908">
              <a:solidFill>
                <a:srgbClr val="00946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2805938" y="2958591"/>
              <a:ext cx="3704590" cy="2686685"/>
            </a:xfrm>
            <a:custGeom>
              <a:avLst/>
              <a:gdLst/>
              <a:ahLst/>
              <a:cxnLst/>
              <a:rect l="l" t="t" r="r" b="b"/>
              <a:pathLst>
                <a:path w="3704590" h="2686685">
                  <a:moveTo>
                    <a:pt x="42926" y="2600833"/>
                  </a:moveTo>
                  <a:lnTo>
                    <a:pt x="14351" y="2595880"/>
                  </a:lnTo>
                  <a:lnTo>
                    <a:pt x="11176" y="2614422"/>
                  </a:lnTo>
                  <a:lnTo>
                    <a:pt x="0" y="2681630"/>
                  </a:lnTo>
                  <a:lnTo>
                    <a:pt x="28448" y="2686405"/>
                  </a:lnTo>
                  <a:lnTo>
                    <a:pt x="39751" y="2619248"/>
                  </a:lnTo>
                  <a:lnTo>
                    <a:pt x="42926" y="2600833"/>
                  </a:lnTo>
                  <a:close/>
                </a:path>
                <a:path w="3704590" h="2686685">
                  <a:moveTo>
                    <a:pt x="62865" y="2486787"/>
                  </a:moveTo>
                  <a:lnTo>
                    <a:pt x="34290" y="2481707"/>
                  </a:lnTo>
                  <a:lnTo>
                    <a:pt x="22733" y="2546858"/>
                  </a:lnTo>
                  <a:lnTo>
                    <a:pt x="19177" y="2567432"/>
                  </a:lnTo>
                  <a:lnTo>
                    <a:pt x="47752" y="2572258"/>
                  </a:lnTo>
                  <a:lnTo>
                    <a:pt x="51308" y="2551811"/>
                  </a:lnTo>
                  <a:lnTo>
                    <a:pt x="62865" y="2486787"/>
                  </a:lnTo>
                  <a:close/>
                </a:path>
                <a:path w="3704590" h="2686685">
                  <a:moveTo>
                    <a:pt x="84963" y="2373503"/>
                  </a:moveTo>
                  <a:lnTo>
                    <a:pt x="56515" y="2367661"/>
                  </a:lnTo>
                  <a:lnTo>
                    <a:pt x="47371" y="2412365"/>
                  </a:lnTo>
                  <a:lnTo>
                    <a:pt x="39751" y="2453132"/>
                  </a:lnTo>
                  <a:lnTo>
                    <a:pt x="68199" y="2458466"/>
                  </a:lnTo>
                  <a:lnTo>
                    <a:pt x="75819" y="2417699"/>
                  </a:lnTo>
                  <a:lnTo>
                    <a:pt x="84963" y="2373503"/>
                  </a:lnTo>
                  <a:close/>
                </a:path>
                <a:path w="3704590" h="2686685">
                  <a:moveTo>
                    <a:pt x="110236" y="2260993"/>
                  </a:moveTo>
                  <a:lnTo>
                    <a:pt x="82042" y="2254123"/>
                  </a:lnTo>
                  <a:lnTo>
                    <a:pt x="75311" y="2281936"/>
                  </a:lnTo>
                  <a:lnTo>
                    <a:pt x="62484" y="2339086"/>
                  </a:lnTo>
                  <a:lnTo>
                    <a:pt x="90805" y="2345436"/>
                  </a:lnTo>
                  <a:lnTo>
                    <a:pt x="103632" y="2288286"/>
                  </a:lnTo>
                  <a:lnTo>
                    <a:pt x="110236" y="2260993"/>
                  </a:lnTo>
                  <a:close/>
                </a:path>
                <a:path w="3704590" h="2686685">
                  <a:moveTo>
                    <a:pt x="140970" y="2150237"/>
                  </a:moveTo>
                  <a:lnTo>
                    <a:pt x="99187" y="2189099"/>
                  </a:lnTo>
                  <a:lnTo>
                    <a:pt x="89281" y="2225929"/>
                  </a:lnTo>
                  <a:lnTo>
                    <a:pt x="117348" y="2233168"/>
                  </a:lnTo>
                  <a:lnTo>
                    <a:pt x="118999" y="2226564"/>
                  </a:lnTo>
                  <a:lnTo>
                    <a:pt x="127127" y="2196719"/>
                  </a:lnTo>
                  <a:lnTo>
                    <a:pt x="135636" y="2167636"/>
                  </a:lnTo>
                  <a:lnTo>
                    <a:pt x="140970" y="2150237"/>
                  </a:lnTo>
                  <a:close/>
                </a:path>
                <a:path w="3704590" h="2686685">
                  <a:moveTo>
                    <a:pt x="180086" y="2042795"/>
                  </a:moveTo>
                  <a:lnTo>
                    <a:pt x="135890" y="2075561"/>
                  </a:lnTo>
                  <a:lnTo>
                    <a:pt x="122301" y="2113915"/>
                  </a:lnTo>
                  <a:lnTo>
                    <a:pt x="149860" y="2123059"/>
                  </a:lnTo>
                  <a:lnTo>
                    <a:pt x="153543" y="2111756"/>
                  </a:lnTo>
                  <a:lnTo>
                    <a:pt x="163068" y="2085340"/>
                  </a:lnTo>
                  <a:lnTo>
                    <a:pt x="172974" y="2059686"/>
                  </a:lnTo>
                  <a:lnTo>
                    <a:pt x="180086" y="2042795"/>
                  </a:lnTo>
                  <a:close/>
                </a:path>
                <a:path w="3704590" h="2686685">
                  <a:moveTo>
                    <a:pt x="233045" y="1943481"/>
                  </a:moveTo>
                  <a:lnTo>
                    <a:pt x="209296" y="1926971"/>
                  </a:lnTo>
                  <a:lnTo>
                    <a:pt x="204216" y="1934337"/>
                  </a:lnTo>
                  <a:lnTo>
                    <a:pt x="191516" y="1954911"/>
                  </a:lnTo>
                  <a:lnTo>
                    <a:pt x="179324" y="1976882"/>
                  </a:lnTo>
                  <a:lnTo>
                    <a:pt x="167767" y="1999869"/>
                  </a:lnTo>
                  <a:lnTo>
                    <a:pt x="165481" y="2004695"/>
                  </a:lnTo>
                  <a:lnTo>
                    <a:pt x="191770" y="2016887"/>
                  </a:lnTo>
                  <a:lnTo>
                    <a:pt x="194056" y="2012061"/>
                  </a:lnTo>
                  <a:lnTo>
                    <a:pt x="205232" y="1989836"/>
                  </a:lnTo>
                  <a:lnTo>
                    <a:pt x="216789" y="1969135"/>
                  </a:lnTo>
                  <a:lnTo>
                    <a:pt x="228854" y="1949577"/>
                  </a:lnTo>
                  <a:lnTo>
                    <a:pt x="233045" y="1943481"/>
                  </a:lnTo>
                  <a:close/>
                </a:path>
                <a:path w="3704590" h="2686685">
                  <a:moveTo>
                    <a:pt x="309753" y="1864741"/>
                  </a:moveTo>
                  <a:lnTo>
                    <a:pt x="293243" y="1840992"/>
                  </a:lnTo>
                  <a:lnTo>
                    <a:pt x="277495" y="1851914"/>
                  </a:lnTo>
                  <a:lnTo>
                    <a:pt x="261366" y="1865503"/>
                  </a:lnTo>
                  <a:lnTo>
                    <a:pt x="246126" y="1880489"/>
                  </a:lnTo>
                  <a:lnTo>
                    <a:pt x="231521" y="1896999"/>
                  </a:lnTo>
                  <a:lnTo>
                    <a:pt x="226822" y="1902968"/>
                  </a:lnTo>
                  <a:lnTo>
                    <a:pt x="249809" y="1920748"/>
                  </a:lnTo>
                  <a:lnTo>
                    <a:pt x="254381" y="1914779"/>
                  </a:lnTo>
                  <a:lnTo>
                    <a:pt x="267716" y="1899666"/>
                  </a:lnTo>
                  <a:lnTo>
                    <a:pt x="281686" y="1886204"/>
                  </a:lnTo>
                  <a:lnTo>
                    <a:pt x="296037" y="1874139"/>
                  </a:lnTo>
                  <a:lnTo>
                    <a:pt x="309753" y="1864741"/>
                  </a:lnTo>
                  <a:close/>
                </a:path>
                <a:path w="3704590" h="2686685">
                  <a:moveTo>
                    <a:pt x="417195" y="1854327"/>
                  </a:moveTo>
                  <a:lnTo>
                    <a:pt x="371729" y="1835404"/>
                  </a:lnTo>
                  <a:lnTo>
                    <a:pt x="328422" y="1828800"/>
                  </a:lnTo>
                  <a:lnTo>
                    <a:pt x="327025" y="1857629"/>
                  </a:lnTo>
                  <a:lnTo>
                    <a:pt x="335534" y="1858137"/>
                  </a:lnTo>
                  <a:lnTo>
                    <a:pt x="350774" y="1860296"/>
                  </a:lnTo>
                  <a:lnTo>
                    <a:pt x="365379" y="1863598"/>
                  </a:lnTo>
                  <a:lnTo>
                    <a:pt x="379222" y="1868297"/>
                  </a:lnTo>
                  <a:lnTo>
                    <a:pt x="392430" y="1873885"/>
                  </a:lnTo>
                  <a:lnTo>
                    <a:pt x="403606" y="1879854"/>
                  </a:lnTo>
                  <a:lnTo>
                    <a:pt x="417195" y="1854327"/>
                  </a:lnTo>
                  <a:close/>
                </a:path>
                <a:path w="3704590" h="2686685">
                  <a:moveTo>
                    <a:pt x="505333" y="1938274"/>
                  </a:moveTo>
                  <a:lnTo>
                    <a:pt x="471297" y="1896745"/>
                  </a:lnTo>
                  <a:lnTo>
                    <a:pt x="442976" y="1871599"/>
                  </a:lnTo>
                  <a:lnTo>
                    <a:pt x="425704" y="1894840"/>
                  </a:lnTo>
                  <a:lnTo>
                    <a:pt x="429006" y="1897253"/>
                  </a:lnTo>
                  <a:lnTo>
                    <a:pt x="440182" y="1906905"/>
                  </a:lnTo>
                  <a:lnTo>
                    <a:pt x="471297" y="1940941"/>
                  </a:lnTo>
                  <a:lnTo>
                    <a:pt x="481584" y="1954657"/>
                  </a:lnTo>
                  <a:lnTo>
                    <a:pt x="505333" y="1938274"/>
                  </a:lnTo>
                  <a:close/>
                </a:path>
                <a:path w="3704590" h="2686685">
                  <a:moveTo>
                    <a:pt x="562737" y="2041271"/>
                  </a:moveTo>
                  <a:lnTo>
                    <a:pt x="548767" y="2011934"/>
                  </a:lnTo>
                  <a:lnTo>
                    <a:pt x="532130" y="1980565"/>
                  </a:lnTo>
                  <a:lnTo>
                    <a:pt x="521589" y="1963293"/>
                  </a:lnTo>
                  <a:lnTo>
                    <a:pt x="496824" y="1978279"/>
                  </a:lnTo>
                  <a:lnTo>
                    <a:pt x="507365" y="1995678"/>
                  </a:lnTo>
                  <a:lnTo>
                    <a:pt x="523240" y="2025523"/>
                  </a:lnTo>
                  <a:lnTo>
                    <a:pt x="536702" y="2053717"/>
                  </a:lnTo>
                  <a:lnTo>
                    <a:pt x="562737" y="2041271"/>
                  </a:lnTo>
                  <a:close/>
                </a:path>
                <a:path w="3704590" h="2686685">
                  <a:moveTo>
                    <a:pt x="656590" y="2115693"/>
                  </a:moveTo>
                  <a:lnTo>
                    <a:pt x="603275" y="2138248"/>
                  </a:lnTo>
                  <a:lnTo>
                    <a:pt x="591058" y="2107692"/>
                  </a:lnTo>
                  <a:lnTo>
                    <a:pt x="577977" y="2075942"/>
                  </a:lnTo>
                  <a:lnTo>
                    <a:pt x="574675" y="2068195"/>
                  </a:lnTo>
                  <a:lnTo>
                    <a:pt x="548132" y="2079879"/>
                  </a:lnTo>
                  <a:lnTo>
                    <a:pt x="551561" y="2087499"/>
                  </a:lnTo>
                  <a:lnTo>
                    <a:pt x="564388" y="2118741"/>
                  </a:lnTo>
                  <a:lnTo>
                    <a:pt x="576326" y="2148967"/>
                  </a:lnTo>
                  <a:lnTo>
                    <a:pt x="576554" y="2149538"/>
                  </a:lnTo>
                  <a:lnTo>
                    <a:pt x="523240" y="2172081"/>
                  </a:lnTo>
                  <a:lnTo>
                    <a:pt x="623824" y="2223897"/>
                  </a:lnTo>
                  <a:lnTo>
                    <a:pt x="643166" y="2160016"/>
                  </a:lnTo>
                  <a:lnTo>
                    <a:pt x="656590" y="2115693"/>
                  </a:lnTo>
                  <a:close/>
                </a:path>
                <a:path w="3704590" h="2686685">
                  <a:moveTo>
                    <a:pt x="804926" y="2143633"/>
                  </a:moveTo>
                  <a:lnTo>
                    <a:pt x="776351" y="2138680"/>
                  </a:lnTo>
                  <a:lnTo>
                    <a:pt x="773176" y="2157222"/>
                  </a:lnTo>
                  <a:lnTo>
                    <a:pt x="762000" y="2224405"/>
                  </a:lnTo>
                  <a:lnTo>
                    <a:pt x="790448" y="2229231"/>
                  </a:lnTo>
                  <a:lnTo>
                    <a:pt x="801751" y="2162048"/>
                  </a:lnTo>
                  <a:lnTo>
                    <a:pt x="804926" y="2143633"/>
                  </a:lnTo>
                  <a:close/>
                </a:path>
                <a:path w="3704590" h="2686685">
                  <a:moveTo>
                    <a:pt x="824865" y="2029587"/>
                  </a:moveTo>
                  <a:lnTo>
                    <a:pt x="796290" y="2024507"/>
                  </a:lnTo>
                  <a:lnTo>
                    <a:pt x="784733" y="2089658"/>
                  </a:lnTo>
                  <a:lnTo>
                    <a:pt x="781177" y="2110232"/>
                  </a:lnTo>
                  <a:lnTo>
                    <a:pt x="809752" y="2115058"/>
                  </a:lnTo>
                  <a:lnTo>
                    <a:pt x="813308" y="2094611"/>
                  </a:lnTo>
                  <a:lnTo>
                    <a:pt x="824865" y="2029587"/>
                  </a:lnTo>
                  <a:close/>
                </a:path>
                <a:path w="3704590" h="2686685">
                  <a:moveTo>
                    <a:pt x="846963" y="1916303"/>
                  </a:moveTo>
                  <a:lnTo>
                    <a:pt x="818515" y="1910461"/>
                  </a:lnTo>
                  <a:lnTo>
                    <a:pt x="809371" y="1955165"/>
                  </a:lnTo>
                  <a:lnTo>
                    <a:pt x="801751" y="1995932"/>
                  </a:lnTo>
                  <a:lnTo>
                    <a:pt x="830199" y="2001266"/>
                  </a:lnTo>
                  <a:lnTo>
                    <a:pt x="837819" y="1960499"/>
                  </a:lnTo>
                  <a:lnTo>
                    <a:pt x="846963" y="1916303"/>
                  </a:lnTo>
                  <a:close/>
                </a:path>
                <a:path w="3704590" h="2686685">
                  <a:moveTo>
                    <a:pt x="872236" y="1803781"/>
                  </a:moveTo>
                  <a:lnTo>
                    <a:pt x="844042" y="1796923"/>
                  </a:lnTo>
                  <a:lnTo>
                    <a:pt x="837311" y="1824736"/>
                  </a:lnTo>
                  <a:lnTo>
                    <a:pt x="824484" y="1881886"/>
                  </a:lnTo>
                  <a:lnTo>
                    <a:pt x="852805" y="1888236"/>
                  </a:lnTo>
                  <a:lnTo>
                    <a:pt x="865632" y="1831086"/>
                  </a:lnTo>
                  <a:lnTo>
                    <a:pt x="872236" y="1803781"/>
                  </a:lnTo>
                  <a:close/>
                </a:path>
                <a:path w="3704590" h="2686685">
                  <a:moveTo>
                    <a:pt x="902970" y="1693037"/>
                  </a:moveTo>
                  <a:lnTo>
                    <a:pt x="861187" y="1731899"/>
                  </a:lnTo>
                  <a:lnTo>
                    <a:pt x="851281" y="1768729"/>
                  </a:lnTo>
                  <a:lnTo>
                    <a:pt x="879348" y="1775968"/>
                  </a:lnTo>
                  <a:lnTo>
                    <a:pt x="880999" y="1769364"/>
                  </a:lnTo>
                  <a:lnTo>
                    <a:pt x="889127" y="1739519"/>
                  </a:lnTo>
                  <a:lnTo>
                    <a:pt x="897636" y="1710436"/>
                  </a:lnTo>
                  <a:lnTo>
                    <a:pt x="902970" y="1693037"/>
                  </a:lnTo>
                  <a:close/>
                </a:path>
                <a:path w="3704590" h="2686685">
                  <a:moveTo>
                    <a:pt x="942086" y="1585595"/>
                  </a:moveTo>
                  <a:lnTo>
                    <a:pt x="897890" y="1618361"/>
                  </a:lnTo>
                  <a:lnTo>
                    <a:pt x="884301" y="1656715"/>
                  </a:lnTo>
                  <a:lnTo>
                    <a:pt x="911860" y="1665859"/>
                  </a:lnTo>
                  <a:lnTo>
                    <a:pt x="915543" y="1654556"/>
                  </a:lnTo>
                  <a:lnTo>
                    <a:pt x="925068" y="1628140"/>
                  </a:lnTo>
                  <a:lnTo>
                    <a:pt x="934974" y="1602486"/>
                  </a:lnTo>
                  <a:lnTo>
                    <a:pt x="942086" y="1585595"/>
                  </a:lnTo>
                  <a:close/>
                </a:path>
                <a:path w="3704590" h="2686685">
                  <a:moveTo>
                    <a:pt x="995045" y="1486281"/>
                  </a:moveTo>
                  <a:lnTo>
                    <a:pt x="971296" y="1469771"/>
                  </a:lnTo>
                  <a:lnTo>
                    <a:pt x="966216" y="1477137"/>
                  </a:lnTo>
                  <a:lnTo>
                    <a:pt x="953516" y="1497711"/>
                  </a:lnTo>
                  <a:lnTo>
                    <a:pt x="941324" y="1519682"/>
                  </a:lnTo>
                  <a:lnTo>
                    <a:pt x="929767" y="1542669"/>
                  </a:lnTo>
                  <a:lnTo>
                    <a:pt x="927481" y="1547495"/>
                  </a:lnTo>
                  <a:lnTo>
                    <a:pt x="953770" y="1559687"/>
                  </a:lnTo>
                  <a:lnTo>
                    <a:pt x="956056" y="1554861"/>
                  </a:lnTo>
                  <a:lnTo>
                    <a:pt x="967232" y="1532636"/>
                  </a:lnTo>
                  <a:lnTo>
                    <a:pt x="978789" y="1511935"/>
                  </a:lnTo>
                  <a:lnTo>
                    <a:pt x="990854" y="1492377"/>
                  </a:lnTo>
                  <a:lnTo>
                    <a:pt x="995045" y="1486281"/>
                  </a:lnTo>
                  <a:close/>
                </a:path>
                <a:path w="3704590" h="2686685">
                  <a:moveTo>
                    <a:pt x="1071753" y="1407541"/>
                  </a:moveTo>
                  <a:lnTo>
                    <a:pt x="1055243" y="1383792"/>
                  </a:lnTo>
                  <a:lnTo>
                    <a:pt x="1039495" y="1394714"/>
                  </a:lnTo>
                  <a:lnTo>
                    <a:pt x="1023366" y="1408303"/>
                  </a:lnTo>
                  <a:lnTo>
                    <a:pt x="1008126" y="1423289"/>
                  </a:lnTo>
                  <a:lnTo>
                    <a:pt x="993521" y="1439799"/>
                  </a:lnTo>
                  <a:lnTo>
                    <a:pt x="988822" y="1445768"/>
                  </a:lnTo>
                  <a:lnTo>
                    <a:pt x="1011809" y="1463548"/>
                  </a:lnTo>
                  <a:lnTo>
                    <a:pt x="1016381" y="1457579"/>
                  </a:lnTo>
                  <a:lnTo>
                    <a:pt x="1029716" y="1442466"/>
                  </a:lnTo>
                  <a:lnTo>
                    <a:pt x="1043686" y="1429004"/>
                  </a:lnTo>
                  <a:lnTo>
                    <a:pt x="1058037" y="1416939"/>
                  </a:lnTo>
                  <a:lnTo>
                    <a:pt x="1071753" y="1407541"/>
                  </a:lnTo>
                  <a:close/>
                </a:path>
                <a:path w="3704590" h="2686685">
                  <a:moveTo>
                    <a:pt x="1179195" y="1397127"/>
                  </a:moveTo>
                  <a:lnTo>
                    <a:pt x="1133729" y="1378204"/>
                  </a:lnTo>
                  <a:lnTo>
                    <a:pt x="1090422" y="1371600"/>
                  </a:lnTo>
                  <a:lnTo>
                    <a:pt x="1089025" y="1400429"/>
                  </a:lnTo>
                  <a:lnTo>
                    <a:pt x="1097534" y="1400937"/>
                  </a:lnTo>
                  <a:lnTo>
                    <a:pt x="1112774" y="1403096"/>
                  </a:lnTo>
                  <a:lnTo>
                    <a:pt x="1127379" y="1406398"/>
                  </a:lnTo>
                  <a:lnTo>
                    <a:pt x="1141222" y="1411097"/>
                  </a:lnTo>
                  <a:lnTo>
                    <a:pt x="1154430" y="1416685"/>
                  </a:lnTo>
                  <a:lnTo>
                    <a:pt x="1165606" y="1422654"/>
                  </a:lnTo>
                  <a:lnTo>
                    <a:pt x="1179195" y="1397127"/>
                  </a:lnTo>
                  <a:close/>
                </a:path>
                <a:path w="3704590" h="2686685">
                  <a:moveTo>
                    <a:pt x="1267333" y="1481074"/>
                  </a:moveTo>
                  <a:lnTo>
                    <a:pt x="1233297" y="1439545"/>
                  </a:lnTo>
                  <a:lnTo>
                    <a:pt x="1204976" y="1414399"/>
                  </a:lnTo>
                  <a:lnTo>
                    <a:pt x="1187704" y="1437640"/>
                  </a:lnTo>
                  <a:lnTo>
                    <a:pt x="1191006" y="1440053"/>
                  </a:lnTo>
                  <a:lnTo>
                    <a:pt x="1202182" y="1449705"/>
                  </a:lnTo>
                  <a:lnTo>
                    <a:pt x="1233297" y="1483741"/>
                  </a:lnTo>
                  <a:lnTo>
                    <a:pt x="1243584" y="1497457"/>
                  </a:lnTo>
                  <a:lnTo>
                    <a:pt x="1267333" y="1481074"/>
                  </a:lnTo>
                  <a:close/>
                </a:path>
                <a:path w="3704590" h="2686685">
                  <a:moveTo>
                    <a:pt x="1324737" y="1584071"/>
                  </a:moveTo>
                  <a:lnTo>
                    <a:pt x="1310767" y="1554734"/>
                  </a:lnTo>
                  <a:lnTo>
                    <a:pt x="1294130" y="1523365"/>
                  </a:lnTo>
                  <a:lnTo>
                    <a:pt x="1283589" y="1506093"/>
                  </a:lnTo>
                  <a:lnTo>
                    <a:pt x="1258824" y="1521079"/>
                  </a:lnTo>
                  <a:lnTo>
                    <a:pt x="1269365" y="1538478"/>
                  </a:lnTo>
                  <a:lnTo>
                    <a:pt x="1285240" y="1568323"/>
                  </a:lnTo>
                  <a:lnTo>
                    <a:pt x="1298702" y="1596517"/>
                  </a:lnTo>
                  <a:lnTo>
                    <a:pt x="1324737" y="1584071"/>
                  </a:lnTo>
                  <a:close/>
                </a:path>
                <a:path w="3704590" h="2686685">
                  <a:moveTo>
                    <a:pt x="1418590" y="1658493"/>
                  </a:moveTo>
                  <a:lnTo>
                    <a:pt x="1365275" y="1681048"/>
                  </a:lnTo>
                  <a:lnTo>
                    <a:pt x="1353058" y="1650492"/>
                  </a:lnTo>
                  <a:lnTo>
                    <a:pt x="1339977" y="1618742"/>
                  </a:lnTo>
                  <a:lnTo>
                    <a:pt x="1336675" y="1610995"/>
                  </a:lnTo>
                  <a:lnTo>
                    <a:pt x="1310132" y="1622679"/>
                  </a:lnTo>
                  <a:lnTo>
                    <a:pt x="1313561" y="1630299"/>
                  </a:lnTo>
                  <a:lnTo>
                    <a:pt x="1326388" y="1661541"/>
                  </a:lnTo>
                  <a:lnTo>
                    <a:pt x="1338326" y="1691767"/>
                  </a:lnTo>
                  <a:lnTo>
                    <a:pt x="1338554" y="1692338"/>
                  </a:lnTo>
                  <a:lnTo>
                    <a:pt x="1285240" y="1714881"/>
                  </a:lnTo>
                  <a:lnTo>
                    <a:pt x="1385824" y="1766697"/>
                  </a:lnTo>
                  <a:lnTo>
                    <a:pt x="1405166" y="1702816"/>
                  </a:lnTo>
                  <a:lnTo>
                    <a:pt x="1418590" y="1658493"/>
                  </a:lnTo>
                  <a:close/>
                </a:path>
                <a:path w="3704590" h="2686685">
                  <a:moveTo>
                    <a:pt x="1566926" y="1683385"/>
                  </a:moveTo>
                  <a:lnTo>
                    <a:pt x="1538351" y="1678432"/>
                  </a:lnTo>
                  <a:lnTo>
                    <a:pt x="1535176" y="1696974"/>
                  </a:lnTo>
                  <a:lnTo>
                    <a:pt x="1524000" y="1764157"/>
                  </a:lnTo>
                  <a:lnTo>
                    <a:pt x="1552448" y="1768983"/>
                  </a:lnTo>
                  <a:lnTo>
                    <a:pt x="1563751" y="1701800"/>
                  </a:lnTo>
                  <a:lnTo>
                    <a:pt x="1566926" y="1683385"/>
                  </a:lnTo>
                  <a:close/>
                </a:path>
                <a:path w="3704590" h="2686685">
                  <a:moveTo>
                    <a:pt x="1586865" y="1569339"/>
                  </a:moveTo>
                  <a:lnTo>
                    <a:pt x="1558290" y="1564259"/>
                  </a:lnTo>
                  <a:lnTo>
                    <a:pt x="1546733" y="1629410"/>
                  </a:lnTo>
                  <a:lnTo>
                    <a:pt x="1543177" y="1649984"/>
                  </a:lnTo>
                  <a:lnTo>
                    <a:pt x="1571752" y="1654810"/>
                  </a:lnTo>
                  <a:lnTo>
                    <a:pt x="1575308" y="1634363"/>
                  </a:lnTo>
                  <a:lnTo>
                    <a:pt x="1586865" y="1569339"/>
                  </a:lnTo>
                  <a:close/>
                </a:path>
                <a:path w="3704590" h="2686685">
                  <a:moveTo>
                    <a:pt x="1608963" y="1456055"/>
                  </a:moveTo>
                  <a:lnTo>
                    <a:pt x="1580515" y="1450213"/>
                  </a:lnTo>
                  <a:lnTo>
                    <a:pt x="1571371" y="1494917"/>
                  </a:lnTo>
                  <a:lnTo>
                    <a:pt x="1563751" y="1535684"/>
                  </a:lnTo>
                  <a:lnTo>
                    <a:pt x="1592199" y="1541018"/>
                  </a:lnTo>
                  <a:lnTo>
                    <a:pt x="1599819" y="1500251"/>
                  </a:lnTo>
                  <a:lnTo>
                    <a:pt x="1608963" y="1456055"/>
                  </a:lnTo>
                  <a:close/>
                </a:path>
                <a:path w="3704590" h="2686685">
                  <a:moveTo>
                    <a:pt x="1634236" y="1343533"/>
                  </a:moveTo>
                  <a:lnTo>
                    <a:pt x="1606042" y="1336675"/>
                  </a:lnTo>
                  <a:lnTo>
                    <a:pt x="1599311" y="1364488"/>
                  </a:lnTo>
                  <a:lnTo>
                    <a:pt x="1586484" y="1421638"/>
                  </a:lnTo>
                  <a:lnTo>
                    <a:pt x="1614805" y="1427988"/>
                  </a:lnTo>
                  <a:lnTo>
                    <a:pt x="1627632" y="1370838"/>
                  </a:lnTo>
                  <a:lnTo>
                    <a:pt x="1634236" y="1343533"/>
                  </a:lnTo>
                  <a:close/>
                </a:path>
                <a:path w="3704590" h="2686685">
                  <a:moveTo>
                    <a:pt x="1664970" y="1232789"/>
                  </a:moveTo>
                  <a:lnTo>
                    <a:pt x="1623187" y="1271651"/>
                  </a:lnTo>
                  <a:lnTo>
                    <a:pt x="1613281" y="1308481"/>
                  </a:lnTo>
                  <a:lnTo>
                    <a:pt x="1641348" y="1315720"/>
                  </a:lnTo>
                  <a:lnTo>
                    <a:pt x="1642999" y="1309116"/>
                  </a:lnTo>
                  <a:lnTo>
                    <a:pt x="1651127" y="1279271"/>
                  </a:lnTo>
                  <a:lnTo>
                    <a:pt x="1659636" y="1250188"/>
                  </a:lnTo>
                  <a:lnTo>
                    <a:pt x="1664970" y="1232789"/>
                  </a:lnTo>
                  <a:close/>
                </a:path>
                <a:path w="3704590" h="2686685">
                  <a:moveTo>
                    <a:pt x="1704086" y="1125347"/>
                  </a:moveTo>
                  <a:lnTo>
                    <a:pt x="1659890" y="1158113"/>
                  </a:lnTo>
                  <a:lnTo>
                    <a:pt x="1646301" y="1196467"/>
                  </a:lnTo>
                  <a:lnTo>
                    <a:pt x="1673860" y="1205611"/>
                  </a:lnTo>
                  <a:lnTo>
                    <a:pt x="1677543" y="1194308"/>
                  </a:lnTo>
                  <a:lnTo>
                    <a:pt x="1687068" y="1167892"/>
                  </a:lnTo>
                  <a:lnTo>
                    <a:pt x="1696974" y="1142238"/>
                  </a:lnTo>
                  <a:lnTo>
                    <a:pt x="1704086" y="1125347"/>
                  </a:lnTo>
                  <a:close/>
                </a:path>
                <a:path w="3704590" h="2686685">
                  <a:moveTo>
                    <a:pt x="1757045" y="1026033"/>
                  </a:moveTo>
                  <a:lnTo>
                    <a:pt x="1733296" y="1009523"/>
                  </a:lnTo>
                  <a:lnTo>
                    <a:pt x="1728216" y="1016889"/>
                  </a:lnTo>
                  <a:lnTo>
                    <a:pt x="1715516" y="1037463"/>
                  </a:lnTo>
                  <a:lnTo>
                    <a:pt x="1703324" y="1059434"/>
                  </a:lnTo>
                  <a:lnTo>
                    <a:pt x="1691767" y="1082421"/>
                  </a:lnTo>
                  <a:lnTo>
                    <a:pt x="1689481" y="1087247"/>
                  </a:lnTo>
                  <a:lnTo>
                    <a:pt x="1715770" y="1099439"/>
                  </a:lnTo>
                  <a:lnTo>
                    <a:pt x="1718056" y="1094613"/>
                  </a:lnTo>
                  <a:lnTo>
                    <a:pt x="1729232" y="1072388"/>
                  </a:lnTo>
                  <a:lnTo>
                    <a:pt x="1740789" y="1051687"/>
                  </a:lnTo>
                  <a:lnTo>
                    <a:pt x="1752854" y="1032129"/>
                  </a:lnTo>
                  <a:lnTo>
                    <a:pt x="1757045" y="1026033"/>
                  </a:lnTo>
                  <a:close/>
                </a:path>
                <a:path w="3704590" h="2686685">
                  <a:moveTo>
                    <a:pt x="1833753" y="947293"/>
                  </a:moveTo>
                  <a:lnTo>
                    <a:pt x="1817243" y="923544"/>
                  </a:lnTo>
                  <a:lnTo>
                    <a:pt x="1801495" y="934466"/>
                  </a:lnTo>
                  <a:lnTo>
                    <a:pt x="1785366" y="948055"/>
                  </a:lnTo>
                  <a:lnTo>
                    <a:pt x="1770126" y="963041"/>
                  </a:lnTo>
                  <a:lnTo>
                    <a:pt x="1755521" y="979551"/>
                  </a:lnTo>
                  <a:lnTo>
                    <a:pt x="1750822" y="985520"/>
                  </a:lnTo>
                  <a:lnTo>
                    <a:pt x="1773809" y="1003300"/>
                  </a:lnTo>
                  <a:lnTo>
                    <a:pt x="1778381" y="997331"/>
                  </a:lnTo>
                  <a:lnTo>
                    <a:pt x="1791716" y="982218"/>
                  </a:lnTo>
                  <a:lnTo>
                    <a:pt x="1805686" y="968756"/>
                  </a:lnTo>
                  <a:lnTo>
                    <a:pt x="1820037" y="956691"/>
                  </a:lnTo>
                  <a:lnTo>
                    <a:pt x="1833753" y="947293"/>
                  </a:lnTo>
                  <a:close/>
                </a:path>
                <a:path w="3704590" h="2686685">
                  <a:moveTo>
                    <a:pt x="1941195" y="936879"/>
                  </a:moveTo>
                  <a:lnTo>
                    <a:pt x="1895729" y="917956"/>
                  </a:lnTo>
                  <a:lnTo>
                    <a:pt x="1852422" y="911352"/>
                  </a:lnTo>
                  <a:lnTo>
                    <a:pt x="1851025" y="940181"/>
                  </a:lnTo>
                  <a:lnTo>
                    <a:pt x="1859534" y="940689"/>
                  </a:lnTo>
                  <a:lnTo>
                    <a:pt x="1874774" y="942848"/>
                  </a:lnTo>
                  <a:lnTo>
                    <a:pt x="1889379" y="946150"/>
                  </a:lnTo>
                  <a:lnTo>
                    <a:pt x="1903222" y="950849"/>
                  </a:lnTo>
                  <a:lnTo>
                    <a:pt x="1916430" y="956437"/>
                  </a:lnTo>
                  <a:lnTo>
                    <a:pt x="1927606" y="962406"/>
                  </a:lnTo>
                  <a:lnTo>
                    <a:pt x="1941195" y="936879"/>
                  </a:lnTo>
                  <a:close/>
                </a:path>
                <a:path w="3704590" h="2686685">
                  <a:moveTo>
                    <a:pt x="2029333" y="1020826"/>
                  </a:moveTo>
                  <a:lnTo>
                    <a:pt x="1995297" y="979297"/>
                  </a:lnTo>
                  <a:lnTo>
                    <a:pt x="1966976" y="954151"/>
                  </a:lnTo>
                  <a:lnTo>
                    <a:pt x="1949704" y="977392"/>
                  </a:lnTo>
                  <a:lnTo>
                    <a:pt x="1953006" y="979805"/>
                  </a:lnTo>
                  <a:lnTo>
                    <a:pt x="1964182" y="989457"/>
                  </a:lnTo>
                  <a:lnTo>
                    <a:pt x="1995297" y="1023493"/>
                  </a:lnTo>
                  <a:lnTo>
                    <a:pt x="2005584" y="1037209"/>
                  </a:lnTo>
                  <a:lnTo>
                    <a:pt x="2029333" y="1020826"/>
                  </a:lnTo>
                  <a:close/>
                </a:path>
                <a:path w="3704590" h="2686685">
                  <a:moveTo>
                    <a:pt x="2086737" y="1123823"/>
                  </a:moveTo>
                  <a:lnTo>
                    <a:pt x="2072767" y="1094486"/>
                  </a:lnTo>
                  <a:lnTo>
                    <a:pt x="2056130" y="1063117"/>
                  </a:lnTo>
                  <a:lnTo>
                    <a:pt x="2045589" y="1045845"/>
                  </a:lnTo>
                  <a:lnTo>
                    <a:pt x="2020824" y="1060831"/>
                  </a:lnTo>
                  <a:lnTo>
                    <a:pt x="2031365" y="1078230"/>
                  </a:lnTo>
                  <a:lnTo>
                    <a:pt x="2047240" y="1108075"/>
                  </a:lnTo>
                  <a:lnTo>
                    <a:pt x="2060702" y="1136269"/>
                  </a:lnTo>
                  <a:lnTo>
                    <a:pt x="2086737" y="1123823"/>
                  </a:lnTo>
                  <a:close/>
                </a:path>
                <a:path w="3704590" h="2686685">
                  <a:moveTo>
                    <a:pt x="2180590" y="1198245"/>
                  </a:moveTo>
                  <a:lnTo>
                    <a:pt x="2127275" y="1220800"/>
                  </a:lnTo>
                  <a:lnTo>
                    <a:pt x="2115058" y="1190244"/>
                  </a:lnTo>
                  <a:lnTo>
                    <a:pt x="2101977" y="1158494"/>
                  </a:lnTo>
                  <a:lnTo>
                    <a:pt x="2098675" y="1150747"/>
                  </a:lnTo>
                  <a:lnTo>
                    <a:pt x="2072132" y="1162431"/>
                  </a:lnTo>
                  <a:lnTo>
                    <a:pt x="2075561" y="1170051"/>
                  </a:lnTo>
                  <a:lnTo>
                    <a:pt x="2088388" y="1201293"/>
                  </a:lnTo>
                  <a:lnTo>
                    <a:pt x="2100326" y="1231519"/>
                  </a:lnTo>
                  <a:lnTo>
                    <a:pt x="2100554" y="1232090"/>
                  </a:lnTo>
                  <a:lnTo>
                    <a:pt x="2047240" y="1254633"/>
                  </a:lnTo>
                  <a:lnTo>
                    <a:pt x="2147824" y="1306449"/>
                  </a:lnTo>
                  <a:lnTo>
                    <a:pt x="2167166" y="1242568"/>
                  </a:lnTo>
                  <a:lnTo>
                    <a:pt x="2180590" y="1198245"/>
                  </a:lnTo>
                  <a:close/>
                </a:path>
                <a:path w="3704590" h="2686685">
                  <a:moveTo>
                    <a:pt x="2328926" y="1229233"/>
                  </a:moveTo>
                  <a:lnTo>
                    <a:pt x="2300351" y="1224280"/>
                  </a:lnTo>
                  <a:lnTo>
                    <a:pt x="2297176" y="1242822"/>
                  </a:lnTo>
                  <a:lnTo>
                    <a:pt x="2286000" y="1310005"/>
                  </a:lnTo>
                  <a:lnTo>
                    <a:pt x="2314448" y="1314831"/>
                  </a:lnTo>
                  <a:lnTo>
                    <a:pt x="2325751" y="1247648"/>
                  </a:lnTo>
                  <a:lnTo>
                    <a:pt x="2328926" y="1229233"/>
                  </a:lnTo>
                  <a:close/>
                </a:path>
                <a:path w="3704590" h="2686685">
                  <a:moveTo>
                    <a:pt x="2348865" y="1115187"/>
                  </a:moveTo>
                  <a:lnTo>
                    <a:pt x="2320290" y="1110107"/>
                  </a:lnTo>
                  <a:lnTo>
                    <a:pt x="2308733" y="1175258"/>
                  </a:lnTo>
                  <a:lnTo>
                    <a:pt x="2305177" y="1195832"/>
                  </a:lnTo>
                  <a:lnTo>
                    <a:pt x="2333752" y="1200658"/>
                  </a:lnTo>
                  <a:lnTo>
                    <a:pt x="2337308" y="1180211"/>
                  </a:lnTo>
                  <a:lnTo>
                    <a:pt x="2348865" y="1115187"/>
                  </a:lnTo>
                  <a:close/>
                </a:path>
                <a:path w="3704590" h="2686685">
                  <a:moveTo>
                    <a:pt x="2370963" y="1001903"/>
                  </a:moveTo>
                  <a:lnTo>
                    <a:pt x="2342515" y="996061"/>
                  </a:lnTo>
                  <a:lnTo>
                    <a:pt x="2333371" y="1040765"/>
                  </a:lnTo>
                  <a:lnTo>
                    <a:pt x="2325751" y="1081532"/>
                  </a:lnTo>
                  <a:lnTo>
                    <a:pt x="2354199" y="1086866"/>
                  </a:lnTo>
                  <a:lnTo>
                    <a:pt x="2361946" y="1046099"/>
                  </a:lnTo>
                  <a:lnTo>
                    <a:pt x="2370963" y="1001903"/>
                  </a:lnTo>
                  <a:close/>
                </a:path>
                <a:path w="3704590" h="2686685">
                  <a:moveTo>
                    <a:pt x="2396236" y="889381"/>
                  </a:moveTo>
                  <a:lnTo>
                    <a:pt x="2368042" y="882523"/>
                  </a:lnTo>
                  <a:lnTo>
                    <a:pt x="2361311" y="910336"/>
                  </a:lnTo>
                  <a:lnTo>
                    <a:pt x="2348484" y="967486"/>
                  </a:lnTo>
                  <a:lnTo>
                    <a:pt x="2376805" y="973836"/>
                  </a:lnTo>
                  <a:lnTo>
                    <a:pt x="2389632" y="916686"/>
                  </a:lnTo>
                  <a:lnTo>
                    <a:pt x="2396236" y="889381"/>
                  </a:lnTo>
                  <a:close/>
                </a:path>
                <a:path w="3704590" h="2686685">
                  <a:moveTo>
                    <a:pt x="2426970" y="778637"/>
                  </a:moveTo>
                  <a:lnTo>
                    <a:pt x="2385187" y="817499"/>
                  </a:lnTo>
                  <a:lnTo>
                    <a:pt x="2375281" y="854329"/>
                  </a:lnTo>
                  <a:lnTo>
                    <a:pt x="2403348" y="861568"/>
                  </a:lnTo>
                  <a:lnTo>
                    <a:pt x="2404999" y="854964"/>
                  </a:lnTo>
                  <a:lnTo>
                    <a:pt x="2413127" y="825119"/>
                  </a:lnTo>
                  <a:lnTo>
                    <a:pt x="2421636" y="796036"/>
                  </a:lnTo>
                  <a:lnTo>
                    <a:pt x="2426970" y="778637"/>
                  </a:lnTo>
                  <a:close/>
                </a:path>
                <a:path w="3704590" h="2686685">
                  <a:moveTo>
                    <a:pt x="2466086" y="671195"/>
                  </a:moveTo>
                  <a:lnTo>
                    <a:pt x="2421890" y="703961"/>
                  </a:lnTo>
                  <a:lnTo>
                    <a:pt x="2408301" y="742315"/>
                  </a:lnTo>
                  <a:lnTo>
                    <a:pt x="2435860" y="751459"/>
                  </a:lnTo>
                  <a:lnTo>
                    <a:pt x="2439543" y="740156"/>
                  </a:lnTo>
                  <a:lnTo>
                    <a:pt x="2449068" y="713740"/>
                  </a:lnTo>
                  <a:lnTo>
                    <a:pt x="2458974" y="688086"/>
                  </a:lnTo>
                  <a:lnTo>
                    <a:pt x="2466086" y="671195"/>
                  </a:lnTo>
                  <a:close/>
                </a:path>
                <a:path w="3704590" h="2686685">
                  <a:moveTo>
                    <a:pt x="2519045" y="571881"/>
                  </a:moveTo>
                  <a:lnTo>
                    <a:pt x="2495296" y="555371"/>
                  </a:lnTo>
                  <a:lnTo>
                    <a:pt x="2490216" y="562737"/>
                  </a:lnTo>
                  <a:lnTo>
                    <a:pt x="2477516" y="583311"/>
                  </a:lnTo>
                  <a:lnTo>
                    <a:pt x="2465324" y="605282"/>
                  </a:lnTo>
                  <a:lnTo>
                    <a:pt x="2453767" y="628269"/>
                  </a:lnTo>
                  <a:lnTo>
                    <a:pt x="2451481" y="633095"/>
                  </a:lnTo>
                  <a:lnTo>
                    <a:pt x="2477770" y="645287"/>
                  </a:lnTo>
                  <a:lnTo>
                    <a:pt x="2480056" y="640461"/>
                  </a:lnTo>
                  <a:lnTo>
                    <a:pt x="2491232" y="618236"/>
                  </a:lnTo>
                  <a:lnTo>
                    <a:pt x="2502789" y="597535"/>
                  </a:lnTo>
                  <a:lnTo>
                    <a:pt x="2514854" y="577989"/>
                  </a:lnTo>
                  <a:lnTo>
                    <a:pt x="2519045" y="571881"/>
                  </a:lnTo>
                  <a:close/>
                </a:path>
                <a:path w="3704590" h="2686685">
                  <a:moveTo>
                    <a:pt x="2595753" y="493141"/>
                  </a:moveTo>
                  <a:lnTo>
                    <a:pt x="2579243" y="469392"/>
                  </a:lnTo>
                  <a:lnTo>
                    <a:pt x="2563495" y="480314"/>
                  </a:lnTo>
                  <a:lnTo>
                    <a:pt x="2547366" y="493903"/>
                  </a:lnTo>
                  <a:lnTo>
                    <a:pt x="2532126" y="508889"/>
                  </a:lnTo>
                  <a:lnTo>
                    <a:pt x="2517521" y="525399"/>
                  </a:lnTo>
                  <a:lnTo>
                    <a:pt x="2512822" y="531368"/>
                  </a:lnTo>
                  <a:lnTo>
                    <a:pt x="2535809" y="549148"/>
                  </a:lnTo>
                  <a:lnTo>
                    <a:pt x="2540381" y="543179"/>
                  </a:lnTo>
                  <a:lnTo>
                    <a:pt x="2553716" y="528066"/>
                  </a:lnTo>
                  <a:lnTo>
                    <a:pt x="2567686" y="514604"/>
                  </a:lnTo>
                  <a:lnTo>
                    <a:pt x="2582037" y="502539"/>
                  </a:lnTo>
                  <a:lnTo>
                    <a:pt x="2595753" y="493141"/>
                  </a:lnTo>
                  <a:close/>
                </a:path>
                <a:path w="3704590" h="2686685">
                  <a:moveTo>
                    <a:pt x="2703195" y="482727"/>
                  </a:moveTo>
                  <a:lnTo>
                    <a:pt x="2657729" y="463804"/>
                  </a:lnTo>
                  <a:lnTo>
                    <a:pt x="2614422" y="457200"/>
                  </a:lnTo>
                  <a:lnTo>
                    <a:pt x="2613025" y="486029"/>
                  </a:lnTo>
                  <a:lnTo>
                    <a:pt x="2621534" y="486537"/>
                  </a:lnTo>
                  <a:lnTo>
                    <a:pt x="2636774" y="488696"/>
                  </a:lnTo>
                  <a:lnTo>
                    <a:pt x="2651379" y="491998"/>
                  </a:lnTo>
                  <a:lnTo>
                    <a:pt x="2665222" y="496697"/>
                  </a:lnTo>
                  <a:lnTo>
                    <a:pt x="2678430" y="502285"/>
                  </a:lnTo>
                  <a:lnTo>
                    <a:pt x="2689606" y="508254"/>
                  </a:lnTo>
                  <a:lnTo>
                    <a:pt x="2703195" y="482727"/>
                  </a:lnTo>
                  <a:close/>
                </a:path>
                <a:path w="3704590" h="2686685">
                  <a:moveTo>
                    <a:pt x="2791333" y="566674"/>
                  </a:moveTo>
                  <a:lnTo>
                    <a:pt x="2757297" y="525145"/>
                  </a:lnTo>
                  <a:lnTo>
                    <a:pt x="2728976" y="499999"/>
                  </a:lnTo>
                  <a:lnTo>
                    <a:pt x="2711704" y="523240"/>
                  </a:lnTo>
                  <a:lnTo>
                    <a:pt x="2715006" y="525653"/>
                  </a:lnTo>
                  <a:lnTo>
                    <a:pt x="2726182" y="535305"/>
                  </a:lnTo>
                  <a:lnTo>
                    <a:pt x="2757297" y="569341"/>
                  </a:lnTo>
                  <a:lnTo>
                    <a:pt x="2767584" y="583057"/>
                  </a:lnTo>
                  <a:lnTo>
                    <a:pt x="2791333" y="566674"/>
                  </a:lnTo>
                  <a:close/>
                </a:path>
                <a:path w="3704590" h="2686685">
                  <a:moveTo>
                    <a:pt x="2848737" y="669671"/>
                  </a:moveTo>
                  <a:lnTo>
                    <a:pt x="2834767" y="640334"/>
                  </a:lnTo>
                  <a:lnTo>
                    <a:pt x="2818130" y="608977"/>
                  </a:lnTo>
                  <a:lnTo>
                    <a:pt x="2807589" y="591693"/>
                  </a:lnTo>
                  <a:lnTo>
                    <a:pt x="2782824" y="606691"/>
                  </a:lnTo>
                  <a:lnTo>
                    <a:pt x="2793365" y="624090"/>
                  </a:lnTo>
                  <a:lnTo>
                    <a:pt x="2809240" y="653923"/>
                  </a:lnTo>
                  <a:lnTo>
                    <a:pt x="2822702" y="682117"/>
                  </a:lnTo>
                  <a:lnTo>
                    <a:pt x="2848737" y="669671"/>
                  </a:lnTo>
                  <a:close/>
                </a:path>
                <a:path w="3704590" h="2686685">
                  <a:moveTo>
                    <a:pt x="2942590" y="744093"/>
                  </a:moveTo>
                  <a:lnTo>
                    <a:pt x="2889275" y="766648"/>
                  </a:lnTo>
                  <a:lnTo>
                    <a:pt x="2877058" y="736092"/>
                  </a:lnTo>
                  <a:lnTo>
                    <a:pt x="2863977" y="704342"/>
                  </a:lnTo>
                  <a:lnTo>
                    <a:pt x="2860675" y="696595"/>
                  </a:lnTo>
                  <a:lnTo>
                    <a:pt x="2834132" y="708279"/>
                  </a:lnTo>
                  <a:lnTo>
                    <a:pt x="2837561" y="715899"/>
                  </a:lnTo>
                  <a:lnTo>
                    <a:pt x="2850388" y="747141"/>
                  </a:lnTo>
                  <a:lnTo>
                    <a:pt x="2862326" y="777367"/>
                  </a:lnTo>
                  <a:lnTo>
                    <a:pt x="2862554" y="777938"/>
                  </a:lnTo>
                  <a:lnTo>
                    <a:pt x="2809240" y="800481"/>
                  </a:lnTo>
                  <a:lnTo>
                    <a:pt x="2909824" y="852297"/>
                  </a:lnTo>
                  <a:lnTo>
                    <a:pt x="2929166" y="788416"/>
                  </a:lnTo>
                  <a:lnTo>
                    <a:pt x="2942590" y="744093"/>
                  </a:lnTo>
                  <a:close/>
                </a:path>
                <a:path w="3704590" h="2686685">
                  <a:moveTo>
                    <a:pt x="3090926" y="772033"/>
                  </a:moveTo>
                  <a:lnTo>
                    <a:pt x="3062351" y="767080"/>
                  </a:lnTo>
                  <a:lnTo>
                    <a:pt x="3059176" y="785622"/>
                  </a:lnTo>
                  <a:lnTo>
                    <a:pt x="3048000" y="852805"/>
                  </a:lnTo>
                  <a:lnTo>
                    <a:pt x="3076448" y="857631"/>
                  </a:lnTo>
                  <a:lnTo>
                    <a:pt x="3087751" y="790448"/>
                  </a:lnTo>
                  <a:lnTo>
                    <a:pt x="3090926" y="772033"/>
                  </a:lnTo>
                  <a:close/>
                </a:path>
                <a:path w="3704590" h="2686685">
                  <a:moveTo>
                    <a:pt x="3110865" y="657987"/>
                  </a:moveTo>
                  <a:lnTo>
                    <a:pt x="3082290" y="652907"/>
                  </a:lnTo>
                  <a:lnTo>
                    <a:pt x="3070733" y="718058"/>
                  </a:lnTo>
                  <a:lnTo>
                    <a:pt x="3067177" y="738632"/>
                  </a:lnTo>
                  <a:lnTo>
                    <a:pt x="3095752" y="743458"/>
                  </a:lnTo>
                  <a:lnTo>
                    <a:pt x="3099308" y="723011"/>
                  </a:lnTo>
                  <a:lnTo>
                    <a:pt x="3110865" y="657987"/>
                  </a:lnTo>
                  <a:close/>
                </a:path>
                <a:path w="3704590" h="2686685">
                  <a:moveTo>
                    <a:pt x="3132963" y="544703"/>
                  </a:moveTo>
                  <a:lnTo>
                    <a:pt x="3104515" y="538861"/>
                  </a:lnTo>
                  <a:lnTo>
                    <a:pt x="3095371" y="583577"/>
                  </a:lnTo>
                  <a:lnTo>
                    <a:pt x="3087751" y="624332"/>
                  </a:lnTo>
                  <a:lnTo>
                    <a:pt x="3116199" y="629678"/>
                  </a:lnTo>
                  <a:lnTo>
                    <a:pt x="3123819" y="588899"/>
                  </a:lnTo>
                  <a:lnTo>
                    <a:pt x="3132963" y="544703"/>
                  </a:lnTo>
                  <a:close/>
                </a:path>
                <a:path w="3704590" h="2686685">
                  <a:moveTo>
                    <a:pt x="3158236" y="432181"/>
                  </a:moveTo>
                  <a:lnTo>
                    <a:pt x="3130042" y="425323"/>
                  </a:lnTo>
                  <a:lnTo>
                    <a:pt x="3123311" y="453136"/>
                  </a:lnTo>
                  <a:lnTo>
                    <a:pt x="3110484" y="510286"/>
                  </a:lnTo>
                  <a:lnTo>
                    <a:pt x="3138805" y="516636"/>
                  </a:lnTo>
                  <a:lnTo>
                    <a:pt x="3151632" y="459486"/>
                  </a:lnTo>
                  <a:lnTo>
                    <a:pt x="3158236" y="432181"/>
                  </a:lnTo>
                  <a:close/>
                </a:path>
                <a:path w="3704590" h="2686685">
                  <a:moveTo>
                    <a:pt x="3188970" y="321437"/>
                  </a:moveTo>
                  <a:lnTo>
                    <a:pt x="3147187" y="360299"/>
                  </a:lnTo>
                  <a:lnTo>
                    <a:pt x="3137281" y="397129"/>
                  </a:lnTo>
                  <a:lnTo>
                    <a:pt x="3165348" y="404368"/>
                  </a:lnTo>
                  <a:lnTo>
                    <a:pt x="3166999" y="397764"/>
                  </a:lnTo>
                  <a:lnTo>
                    <a:pt x="3175127" y="367919"/>
                  </a:lnTo>
                  <a:lnTo>
                    <a:pt x="3183636" y="338836"/>
                  </a:lnTo>
                  <a:lnTo>
                    <a:pt x="3188970" y="321437"/>
                  </a:lnTo>
                  <a:close/>
                </a:path>
                <a:path w="3704590" h="2686685">
                  <a:moveTo>
                    <a:pt x="3228086" y="213995"/>
                  </a:moveTo>
                  <a:lnTo>
                    <a:pt x="3183890" y="246761"/>
                  </a:lnTo>
                  <a:lnTo>
                    <a:pt x="3170301" y="285115"/>
                  </a:lnTo>
                  <a:lnTo>
                    <a:pt x="3197860" y="294259"/>
                  </a:lnTo>
                  <a:lnTo>
                    <a:pt x="3201543" y="282956"/>
                  </a:lnTo>
                  <a:lnTo>
                    <a:pt x="3211068" y="256540"/>
                  </a:lnTo>
                  <a:lnTo>
                    <a:pt x="3220974" y="230886"/>
                  </a:lnTo>
                  <a:lnTo>
                    <a:pt x="3228086" y="213995"/>
                  </a:lnTo>
                  <a:close/>
                </a:path>
                <a:path w="3704590" h="2686685">
                  <a:moveTo>
                    <a:pt x="3281045" y="114681"/>
                  </a:moveTo>
                  <a:lnTo>
                    <a:pt x="3257296" y="98171"/>
                  </a:lnTo>
                  <a:lnTo>
                    <a:pt x="3252216" y="105537"/>
                  </a:lnTo>
                  <a:lnTo>
                    <a:pt x="3239516" y="126111"/>
                  </a:lnTo>
                  <a:lnTo>
                    <a:pt x="3227324" y="148082"/>
                  </a:lnTo>
                  <a:lnTo>
                    <a:pt x="3215767" y="171069"/>
                  </a:lnTo>
                  <a:lnTo>
                    <a:pt x="3213481" y="175895"/>
                  </a:lnTo>
                  <a:lnTo>
                    <a:pt x="3239770" y="188087"/>
                  </a:lnTo>
                  <a:lnTo>
                    <a:pt x="3242056" y="183261"/>
                  </a:lnTo>
                  <a:lnTo>
                    <a:pt x="3253232" y="161036"/>
                  </a:lnTo>
                  <a:lnTo>
                    <a:pt x="3264789" y="140335"/>
                  </a:lnTo>
                  <a:lnTo>
                    <a:pt x="3276854" y="120777"/>
                  </a:lnTo>
                  <a:lnTo>
                    <a:pt x="3281045" y="114681"/>
                  </a:lnTo>
                  <a:close/>
                </a:path>
                <a:path w="3704590" h="2686685">
                  <a:moveTo>
                    <a:pt x="3357753" y="35941"/>
                  </a:moveTo>
                  <a:lnTo>
                    <a:pt x="3341243" y="12192"/>
                  </a:lnTo>
                  <a:lnTo>
                    <a:pt x="3325495" y="23114"/>
                  </a:lnTo>
                  <a:lnTo>
                    <a:pt x="3309366" y="36703"/>
                  </a:lnTo>
                  <a:lnTo>
                    <a:pt x="3294126" y="51689"/>
                  </a:lnTo>
                  <a:lnTo>
                    <a:pt x="3279521" y="68199"/>
                  </a:lnTo>
                  <a:lnTo>
                    <a:pt x="3274822" y="74168"/>
                  </a:lnTo>
                  <a:lnTo>
                    <a:pt x="3297809" y="91948"/>
                  </a:lnTo>
                  <a:lnTo>
                    <a:pt x="3302381" y="85979"/>
                  </a:lnTo>
                  <a:lnTo>
                    <a:pt x="3315716" y="70866"/>
                  </a:lnTo>
                  <a:lnTo>
                    <a:pt x="3329686" y="57404"/>
                  </a:lnTo>
                  <a:lnTo>
                    <a:pt x="3344037" y="45339"/>
                  </a:lnTo>
                  <a:lnTo>
                    <a:pt x="3357753" y="35941"/>
                  </a:lnTo>
                  <a:close/>
                </a:path>
                <a:path w="3704590" h="2686685">
                  <a:moveTo>
                    <a:pt x="3465195" y="25527"/>
                  </a:moveTo>
                  <a:lnTo>
                    <a:pt x="3419729" y="6604"/>
                  </a:lnTo>
                  <a:lnTo>
                    <a:pt x="3376422" y="0"/>
                  </a:lnTo>
                  <a:lnTo>
                    <a:pt x="3375025" y="28829"/>
                  </a:lnTo>
                  <a:lnTo>
                    <a:pt x="3383534" y="29337"/>
                  </a:lnTo>
                  <a:lnTo>
                    <a:pt x="3398774" y="31496"/>
                  </a:lnTo>
                  <a:lnTo>
                    <a:pt x="3413379" y="34798"/>
                  </a:lnTo>
                  <a:lnTo>
                    <a:pt x="3427222" y="39497"/>
                  </a:lnTo>
                  <a:lnTo>
                    <a:pt x="3440430" y="45085"/>
                  </a:lnTo>
                  <a:lnTo>
                    <a:pt x="3451606" y="51054"/>
                  </a:lnTo>
                  <a:lnTo>
                    <a:pt x="3465195" y="25527"/>
                  </a:lnTo>
                  <a:close/>
                </a:path>
                <a:path w="3704590" h="2686685">
                  <a:moveTo>
                    <a:pt x="3553333" y="109474"/>
                  </a:moveTo>
                  <a:lnTo>
                    <a:pt x="3519297" y="67945"/>
                  </a:lnTo>
                  <a:lnTo>
                    <a:pt x="3490976" y="42799"/>
                  </a:lnTo>
                  <a:lnTo>
                    <a:pt x="3473704" y="66040"/>
                  </a:lnTo>
                  <a:lnTo>
                    <a:pt x="3477006" y="68453"/>
                  </a:lnTo>
                  <a:lnTo>
                    <a:pt x="3488182" y="78105"/>
                  </a:lnTo>
                  <a:lnTo>
                    <a:pt x="3519297" y="112141"/>
                  </a:lnTo>
                  <a:lnTo>
                    <a:pt x="3529584" y="125857"/>
                  </a:lnTo>
                  <a:lnTo>
                    <a:pt x="3553333" y="109474"/>
                  </a:lnTo>
                  <a:close/>
                </a:path>
                <a:path w="3704590" h="2686685">
                  <a:moveTo>
                    <a:pt x="3610737" y="212471"/>
                  </a:moveTo>
                  <a:lnTo>
                    <a:pt x="3596767" y="183134"/>
                  </a:lnTo>
                  <a:lnTo>
                    <a:pt x="3580130" y="151765"/>
                  </a:lnTo>
                  <a:lnTo>
                    <a:pt x="3569589" y="134493"/>
                  </a:lnTo>
                  <a:lnTo>
                    <a:pt x="3544824" y="149479"/>
                  </a:lnTo>
                  <a:lnTo>
                    <a:pt x="3555365" y="166878"/>
                  </a:lnTo>
                  <a:lnTo>
                    <a:pt x="3571240" y="196723"/>
                  </a:lnTo>
                  <a:lnTo>
                    <a:pt x="3584702" y="224917"/>
                  </a:lnTo>
                  <a:lnTo>
                    <a:pt x="3610737" y="212471"/>
                  </a:lnTo>
                  <a:close/>
                </a:path>
                <a:path w="3704590" h="2686685">
                  <a:moveTo>
                    <a:pt x="3704590" y="286893"/>
                  </a:moveTo>
                  <a:lnTo>
                    <a:pt x="3651275" y="309448"/>
                  </a:lnTo>
                  <a:lnTo>
                    <a:pt x="3639058" y="278892"/>
                  </a:lnTo>
                  <a:lnTo>
                    <a:pt x="3625977" y="247142"/>
                  </a:lnTo>
                  <a:lnTo>
                    <a:pt x="3622675" y="239395"/>
                  </a:lnTo>
                  <a:lnTo>
                    <a:pt x="3596132" y="251079"/>
                  </a:lnTo>
                  <a:lnTo>
                    <a:pt x="3599561" y="258699"/>
                  </a:lnTo>
                  <a:lnTo>
                    <a:pt x="3612388" y="289941"/>
                  </a:lnTo>
                  <a:lnTo>
                    <a:pt x="3624326" y="320167"/>
                  </a:lnTo>
                  <a:lnTo>
                    <a:pt x="3624554" y="320738"/>
                  </a:lnTo>
                  <a:lnTo>
                    <a:pt x="3571240" y="343281"/>
                  </a:lnTo>
                  <a:lnTo>
                    <a:pt x="3671824" y="395097"/>
                  </a:lnTo>
                  <a:lnTo>
                    <a:pt x="3691166" y="331216"/>
                  </a:lnTo>
                  <a:lnTo>
                    <a:pt x="3704590" y="28689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957478" y="5279542"/>
            <a:ext cx="1057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C</a:t>
            </a:r>
            <a:r>
              <a:rPr sz="2400" spc="-15" dirty="0">
                <a:latin typeface="Arial"/>
                <a:cs typeface="Arial"/>
              </a:rPr>
              <a:t>h</a:t>
            </a:r>
            <a:r>
              <a:rPr sz="2400" spc="-5" dirty="0">
                <a:latin typeface="Arial"/>
                <a:cs typeface="Arial"/>
              </a:rPr>
              <a:t>aotic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1283208" y="3098292"/>
            <a:ext cx="483234" cy="2235835"/>
            <a:chOff x="1283208" y="3098292"/>
            <a:chExt cx="483234" cy="2235835"/>
          </a:xfrm>
        </p:grpSpPr>
        <p:sp>
          <p:nvSpPr>
            <p:cNvPr id="35" name="object 35"/>
            <p:cNvSpPr/>
            <p:nvPr/>
          </p:nvSpPr>
          <p:spPr>
            <a:xfrm>
              <a:off x="1296162" y="31112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228600" y="0"/>
                  </a:moveTo>
                  <a:lnTo>
                    <a:pt x="0" y="190500"/>
                  </a:lnTo>
                  <a:lnTo>
                    <a:pt x="114300" y="190500"/>
                  </a:lnTo>
                  <a:lnTo>
                    <a:pt x="114300" y="381000"/>
                  </a:lnTo>
                  <a:lnTo>
                    <a:pt x="342900" y="381000"/>
                  </a:lnTo>
                  <a:lnTo>
                    <a:pt x="342900" y="190500"/>
                  </a:lnTo>
                  <a:lnTo>
                    <a:pt x="457200" y="190500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296162" y="31112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0" y="190500"/>
                  </a:moveTo>
                  <a:lnTo>
                    <a:pt x="228600" y="0"/>
                  </a:lnTo>
                  <a:lnTo>
                    <a:pt x="457200" y="190500"/>
                  </a:lnTo>
                  <a:lnTo>
                    <a:pt x="342900" y="190500"/>
                  </a:lnTo>
                  <a:lnTo>
                    <a:pt x="342900" y="381000"/>
                  </a:lnTo>
                  <a:lnTo>
                    <a:pt x="114300" y="381000"/>
                  </a:lnTo>
                  <a:lnTo>
                    <a:pt x="114300" y="190500"/>
                  </a:lnTo>
                  <a:lnTo>
                    <a:pt x="0" y="190500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296162" y="35684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228600" y="0"/>
                  </a:moveTo>
                  <a:lnTo>
                    <a:pt x="0" y="190499"/>
                  </a:lnTo>
                  <a:lnTo>
                    <a:pt x="114300" y="190499"/>
                  </a:lnTo>
                  <a:lnTo>
                    <a:pt x="114300" y="380999"/>
                  </a:lnTo>
                  <a:lnTo>
                    <a:pt x="342900" y="380999"/>
                  </a:lnTo>
                  <a:lnTo>
                    <a:pt x="342900" y="190499"/>
                  </a:lnTo>
                  <a:lnTo>
                    <a:pt x="457200" y="190499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1296162" y="35684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0" y="190499"/>
                  </a:moveTo>
                  <a:lnTo>
                    <a:pt x="228600" y="0"/>
                  </a:lnTo>
                  <a:lnTo>
                    <a:pt x="457200" y="190499"/>
                  </a:lnTo>
                  <a:lnTo>
                    <a:pt x="342900" y="190499"/>
                  </a:lnTo>
                  <a:lnTo>
                    <a:pt x="342900" y="380999"/>
                  </a:lnTo>
                  <a:lnTo>
                    <a:pt x="114300" y="380999"/>
                  </a:lnTo>
                  <a:lnTo>
                    <a:pt x="114300" y="190499"/>
                  </a:lnTo>
                  <a:lnTo>
                    <a:pt x="0" y="190499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1296162" y="40256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228600" y="0"/>
                  </a:moveTo>
                  <a:lnTo>
                    <a:pt x="0" y="190499"/>
                  </a:lnTo>
                  <a:lnTo>
                    <a:pt x="114300" y="190499"/>
                  </a:lnTo>
                  <a:lnTo>
                    <a:pt x="114300" y="380999"/>
                  </a:lnTo>
                  <a:lnTo>
                    <a:pt x="342900" y="380999"/>
                  </a:lnTo>
                  <a:lnTo>
                    <a:pt x="342900" y="190499"/>
                  </a:lnTo>
                  <a:lnTo>
                    <a:pt x="457200" y="190499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296162" y="40256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0" y="190499"/>
                  </a:moveTo>
                  <a:lnTo>
                    <a:pt x="228600" y="0"/>
                  </a:lnTo>
                  <a:lnTo>
                    <a:pt x="457200" y="190499"/>
                  </a:lnTo>
                  <a:lnTo>
                    <a:pt x="342900" y="190499"/>
                  </a:lnTo>
                  <a:lnTo>
                    <a:pt x="342900" y="380999"/>
                  </a:lnTo>
                  <a:lnTo>
                    <a:pt x="114300" y="380999"/>
                  </a:lnTo>
                  <a:lnTo>
                    <a:pt x="114300" y="190499"/>
                  </a:lnTo>
                  <a:lnTo>
                    <a:pt x="0" y="190499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1296162" y="44828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228600" y="0"/>
                  </a:moveTo>
                  <a:lnTo>
                    <a:pt x="0" y="190499"/>
                  </a:lnTo>
                  <a:lnTo>
                    <a:pt x="114300" y="190499"/>
                  </a:lnTo>
                  <a:lnTo>
                    <a:pt x="114300" y="380999"/>
                  </a:lnTo>
                  <a:lnTo>
                    <a:pt x="342900" y="380999"/>
                  </a:lnTo>
                  <a:lnTo>
                    <a:pt x="342900" y="190499"/>
                  </a:lnTo>
                  <a:lnTo>
                    <a:pt x="457200" y="190499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1296162" y="44828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0" y="190499"/>
                  </a:moveTo>
                  <a:lnTo>
                    <a:pt x="228600" y="0"/>
                  </a:lnTo>
                  <a:lnTo>
                    <a:pt x="457200" y="190499"/>
                  </a:lnTo>
                  <a:lnTo>
                    <a:pt x="342900" y="190499"/>
                  </a:lnTo>
                  <a:lnTo>
                    <a:pt x="342900" y="380999"/>
                  </a:lnTo>
                  <a:lnTo>
                    <a:pt x="114300" y="380999"/>
                  </a:lnTo>
                  <a:lnTo>
                    <a:pt x="114300" y="190499"/>
                  </a:lnTo>
                  <a:lnTo>
                    <a:pt x="0" y="190499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1296162" y="49400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228600" y="0"/>
                  </a:moveTo>
                  <a:lnTo>
                    <a:pt x="0" y="190499"/>
                  </a:lnTo>
                  <a:lnTo>
                    <a:pt x="114300" y="190499"/>
                  </a:lnTo>
                  <a:lnTo>
                    <a:pt x="114300" y="380999"/>
                  </a:lnTo>
                  <a:lnTo>
                    <a:pt x="342900" y="380999"/>
                  </a:lnTo>
                  <a:lnTo>
                    <a:pt x="342900" y="190499"/>
                  </a:lnTo>
                  <a:lnTo>
                    <a:pt x="457200" y="190499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1296162" y="4940046"/>
              <a:ext cx="457200" cy="381000"/>
            </a:xfrm>
            <a:custGeom>
              <a:avLst/>
              <a:gdLst/>
              <a:ahLst/>
              <a:cxnLst/>
              <a:rect l="l" t="t" r="r" b="b"/>
              <a:pathLst>
                <a:path w="457200" h="381000">
                  <a:moveTo>
                    <a:pt x="0" y="190499"/>
                  </a:moveTo>
                  <a:lnTo>
                    <a:pt x="228600" y="0"/>
                  </a:lnTo>
                  <a:lnTo>
                    <a:pt x="457200" y="190499"/>
                  </a:lnTo>
                  <a:lnTo>
                    <a:pt x="342900" y="190499"/>
                  </a:lnTo>
                  <a:lnTo>
                    <a:pt x="342900" y="380999"/>
                  </a:lnTo>
                  <a:lnTo>
                    <a:pt x="114300" y="380999"/>
                  </a:lnTo>
                  <a:lnTo>
                    <a:pt x="114300" y="190499"/>
                  </a:lnTo>
                  <a:lnTo>
                    <a:pt x="0" y="190499"/>
                  </a:lnTo>
                  <a:close/>
                </a:path>
              </a:pathLst>
            </a:custGeom>
            <a:ln w="259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455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CMM </a:t>
            </a:r>
            <a:r>
              <a:rPr smtClean="0"/>
              <a:t>levels </a:t>
            </a:r>
            <a:r>
              <a:rPr spc="-5" smtClean="0"/>
              <a:t>1 </a:t>
            </a:r>
            <a:r>
              <a:rPr smtClean="0"/>
              <a:t>-</a:t>
            </a:r>
            <a:r>
              <a:rPr spc="-80" smtClean="0"/>
              <a:t> </a:t>
            </a:r>
            <a:r>
              <a:rPr spc="-5" smtClean="0"/>
              <a:t>3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1143000"/>
            <a:ext cx="8188325" cy="4903907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50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800" spc="-5" dirty="0">
                <a:latin typeface="Arial"/>
                <a:cs typeface="Arial"/>
              </a:rPr>
              <a:t>Initial </a:t>
            </a:r>
            <a:r>
              <a:rPr sz="2800" dirty="0">
                <a:latin typeface="Arial"/>
                <a:cs typeface="Arial"/>
              </a:rPr>
              <a:t>/ </a:t>
            </a:r>
            <a:r>
              <a:rPr sz="2800" spc="-5" dirty="0">
                <a:latin typeface="Arial"/>
                <a:cs typeface="Arial"/>
              </a:rPr>
              <a:t>Ad Hoc</a:t>
            </a:r>
            <a:endParaRPr sz="2800" dirty="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Processes are ad-hoc and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disorganised.</a:t>
            </a:r>
          </a:p>
          <a:p>
            <a:pPr marL="755015" marR="5080" indent="-285750">
              <a:lnSpc>
                <a:spcPts val="2230"/>
              </a:lnSpc>
              <a:spcBef>
                <a:spcPts val="555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Risks are considered on an ad hoc basis, but no formal</a:t>
            </a:r>
            <a:r>
              <a:rPr sz="2400" spc="-20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processes  exist.</a:t>
            </a:r>
          </a:p>
          <a:p>
            <a:pPr marL="469900" indent="-457200">
              <a:lnSpc>
                <a:spcPct val="100000"/>
              </a:lnSpc>
              <a:spcBef>
                <a:spcPts val="335"/>
              </a:spcBef>
              <a:buAutoNum type="arabicPeriod" startAt="2"/>
              <a:tabLst>
                <a:tab pos="469265" algn="l"/>
                <a:tab pos="469900" algn="l"/>
              </a:tabLst>
            </a:pPr>
            <a:r>
              <a:rPr sz="2800" spc="-5" dirty="0">
                <a:latin typeface="Arial"/>
                <a:cs typeface="Arial"/>
              </a:rPr>
              <a:t>Repeatable </a:t>
            </a:r>
            <a:r>
              <a:rPr sz="2800" dirty="0">
                <a:latin typeface="Arial"/>
                <a:cs typeface="Arial"/>
              </a:rPr>
              <a:t>but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intuitive</a:t>
            </a:r>
            <a:endParaRPr sz="2800" dirty="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Processes follow a regular</a:t>
            </a:r>
            <a:r>
              <a:rPr sz="2400" spc="-10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pattern.</a:t>
            </a: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Emerging understanding of risk and the need for</a:t>
            </a:r>
            <a:r>
              <a:rPr sz="2400" spc="-19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security</a:t>
            </a:r>
          </a:p>
          <a:p>
            <a:pPr marL="469900" indent="-457200">
              <a:lnSpc>
                <a:spcPct val="100000"/>
              </a:lnSpc>
              <a:spcBef>
                <a:spcPts val="395"/>
              </a:spcBef>
              <a:buAutoNum type="arabicPeriod" startAt="3"/>
              <a:tabLst>
                <a:tab pos="469265" algn="l"/>
                <a:tab pos="469900" algn="l"/>
              </a:tabLst>
            </a:pPr>
            <a:r>
              <a:rPr sz="2800" spc="-5" dirty="0">
                <a:latin typeface="Arial"/>
                <a:cs typeface="Arial"/>
              </a:rPr>
              <a:t>Defined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process</a:t>
            </a:r>
            <a:endParaRPr sz="2800" dirty="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Processes are documented and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communicated.</a:t>
            </a: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Company-wide risk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management.’</a:t>
            </a:r>
          </a:p>
          <a:p>
            <a:pPr marL="469900">
              <a:lnSpc>
                <a:spcPct val="100000"/>
              </a:lnSpc>
              <a:spcBef>
                <a:spcPts val="325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+	Awareness of security and security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policy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455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CMM </a:t>
            </a:r>
            <a:r>
              <a:rPr smtClean="0"/>
              <a:t>levels </a:t>
            </a:r>
            <a:r>
              <a:rPr spc="-5" smtClean="0"/>
              <a:t>4 </a:t>
            </a:r>
            <a:r>
              <a:rPr smtClean="0"/>
              <a:t>-</a:t>
            </a:r>
            <a:r>
              <a:rPr spc="-80" smtClean="0"/>
              <a:t> </a:t>
            </a:r>
            <a:r>
              <a:rPr spc="-5" smtClean="0"/>
              <a:t>5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3547"/>
            <a:ext cx="8217534" cy="407547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500"/>
              </a:spcBef>
              <a:buAutoNum type="arabicPeriod" startAt="4"/>
              <a:tabLst>
                <a:tab pos="469265" algn="l"/>
                <a:tab pos="469900" algn="l"/>
              </a:tabLst>
            </a:pPr>
            <a:r>
              <a:rPr sz="3200" spc="-5" dirty="0">
                <a:latin typeface="Arial"/>
                <a:cs typeface="Arial"/>
              </a:rPr>
              <a:t>Managed and</a:t>
            </a:r>
            <a:r>
              <a:rPr sz="3200" spc="2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measurable</a:t>
            </a: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Processes are monitored and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measured.</a:t>
            </a: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Risks assessment standard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procedures</a:t>
            </a:r>
          </a:p>
          <a:p>
            <a:pPr marL="469900">
              <a:lnSpc>
                <a:spcPct val="100000"/>
              </a:lnSpc>
              <a:spcBef>
                <a:spcPts val="325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Roles and responsibilities are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assigned</a:t>
            </a: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Policies and standards are in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place</a:t>
            </a:r>
          </a:p>
          <a:p>
            <a:pPr marL="469900" indent="-457200">
              <a:lnSpc>
                <a:spcPct val="100000"/>
              </a:lnSpc>
              <a:spcBef>
                <a:spcPts val="395"/>
              </a:spcBef>
              <a:buAutoNum type="arabicPeriod" startAt="5"/>
              <a:tabLst>
                <a:tab pos="469265" algn="l"/>
                <a:tab pos="469900" algn="l"/>
              </a:tabLst>
            </a:pPr>
            <a:r>
              <a:rPr sz="3200" dirty="0">
                <a:latin typeface="Arial"/>
                <a:cs typeface="Arial"/>
              </a:rPr>
              <a:t>Optimized</a:t>
            </a: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Security culture permeates</a:t>
            </a:r>
            <a:r>
              <a:rPr sz="2800" spc="-1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organisation</a:t>
            </a:r>
          </a:p>
          <a:p>
            <a:pPr marL="755015" marR="5080" indent="-285750">
              <a:lnSpc>
                <a:spcPts val="2230"/>
              </a:lnSpc>
              <a:spcBef>
                <a:spcPts val="540"/>
              </a:spcBef>
              <a:tabLst>
                <a:tab pos="755015" algn="l"/>
              </a:tabLst>
            </a:pPr>
            <a:r>
              <a:rPr sz="2800" dirty="0">
                <a:latin typeface="Arial"/>
                <a:cs typeface="Arial"/>
              </a:rPr>
              <a:t>+	Organisation-wide security processes are implemented,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monitored  and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followed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8180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The human factor in </a:t>
            </a:r>
            <a:r>
              <a:rPr smtClean="0"/>
              <a:t>information</a:t>
            </a:r>
            <a:r>
              <a:rPr spc="-30" smtClean="0"/>
              <a:t> </a:t>
            </a:r>
            <a:r>
              <a:rPr smtClean="0"/>
              <a:t>security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485085"/>
            <a:ext cx="7626984" cy="4281941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90"/>
              </a:spcBef>
              <a:buFont typeface="Wingdings"/>
              <a:buChar char=""/>
              <a:tabLst>
                <a:tab pos="354330" algn="l"/>
              </a:tabLst>
            </a:pPr>
            <a:r>
              <a:rPr sz="3600" spc="-5" dirty="0">
                <a:latin typeface="Arial"/>
                <a:cs typeface="Arial"/>
              </a:rPr>
              <a:t>Personnel</a:t>
            </a:r>
            <a:r>
              <a:rPr sz="3600" spc="5" dirty="0">
                <a:latin typeface="Arial"/>
                <a:cs typeface="Arial"/>
              </a:rPr>
              <a:t> </a:t>
            </a:r>
            <a:r>
              <a:rPr sz="3600" dirty="0">
                <a:latin typeface="Arial"/>
                <a:cs typeface="Arial"/>
              </a:rPr>
              <a:t>integrity</a:t>
            </a:r>
          </a:p>
          <a:p>
            <a:pPr marL="755015" lvl="1" indent="-285750">
              <a:lnSpc>
                <a:spcPct val="100000"/>
              </a:lnSpc>
              <a:spcBef>
                <a:spcPts val="360"/>
              </a:spcBef>
              <a:buFont typeface="Wingdings"/>
              <a:buChar char="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Making sure personnel do not become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attackers</a:t>
            </a:r>
          </a:p>
          <a:p>
            <a:pPr marL="353695" indent="-341630">
              <a:lnSpc>
                <a:spcPct val="100000"/>
              </a:lnSpc>
              <a:spcBef>
                <a:spcPts val="340"/>
              </a:spcBef>
              <a:buFont typeface="Wingdings"/>
              <a:buChar char=""/>
              <a:tabLst>
                <a:tab pos="354330" algn="l"/>
              </a:tabLst>
            </a:pPr>
            <a:r>
              <a:rPr sz="3600" spc="-5" dirty="0">
                <a:latin typeface="Arial"/>
                <a:cs typeface="Arial"/>
              </a:rPr>
              <a:t>Personnel as</a:t>
            </a:r>
            <a:r>
              <a:rPr sz="3600" spc="5" dirty="0">
                <a:latin typeface="Arial"/>
                <a:cs typeface="Arial"/>
              </a:rPr>
              <a:t> </a:t>
            </a:r>
            <a:r>
              <a:rPr sz="3600" spc="-5" dirty="0">
                <a:latin typeface="Arial"/>
                <a:cs typeface="Arial"/>
              </a:rPr>
              <a:t>defence</a:t>
            </a:r>
            <a:endParaRPr sz="3600" dirty="0">
              <a:latin typeface="Arial"/>
              <a:cs typeface="Arial"/>
            </a:endParaRPr>
          </a:p>
          <a:p>
            <a:pPr marL="755015" marR="5080" lvl="1" indent="-285750">
              <a:lnSpc>
                <a:spcPts val="2230"/>
              </a:lnSpc>
              <a:spcBef>
                <a:spcPts val="570"/>
              </a:spcBef>
              <a:buFont typeface="Wingdings"/>
              <a:buChar char="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Making sure personnel do not fall victim to social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engineering  attacks</a:t>
            </a:r>
          </a:p>
          <a:p>
            <a:pPr marL="353695" indent="-341630">
              <a:lnSpc>
                <a:spcPct val="100000"/>
              </a:lnSpc>
              <a:spcBef>
                <a:spcPts val="300"/>
              </a:spcBef>
              <a:buFont typeface="Wingdings"/>
              <a:buChar char=""/>
              <a:tabLst>
                <a:tab pos="354330" algn="l"/>
              </a:tabLst>
            </a:pPr>
            <a:r>
              <a:rPr sz="3600" spc="-5" dirty="0">
                <a:latin typeface="Arial"/>
                <a:cs typeface="Arial"/>
              </a:rPr>
              <a:t>Security</a:t>
            </a:r>
            <a:r>
              <a:rPr sz="3600" spc="-10" dirty="0">
                <a:latin typeface="Arial"/>
                <a:cs typeface="Arial"/>
              </a:rPr>
              <a:t> </a:t>
            </a:r>
            <a:r>
              <a:rPr sz="3600" dirty="0">
                <a:latin typeface="Arial"/>
                <a:cs typeface="Arial"/>
              </a:rPr>
              <a:t>usability</a:t>
            </a:r>
          </a:p>
          <a:p>
            <a:pPr marL="755015" lvl="1" indent="-285750">
              <a:lnSpc>
                <a:spcPct val="100000"/>
              </a:lnSpc>
              <a:spcBef>
                <a:spcPts val="355"/>
              </a:spcBef>
              <a:buFont typeface="Wingdings"/>
              <a:buChar char="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Making sure users operate security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correctly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5829300" y="3988308"/>
            <a:ext cx="3153410" cy="2188845"/>
            <a:chOff x="5829300" y="3988308"/>
            <a:chExt cx="3153410" cy="218884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74941" y="4254246"/>
              <a:ext cx="1289303" cy="1659636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74941" y="4254246"/>
              <a:ext cx="1289685" cy="1659889"/>
            </a:xfrm>
            <a:custGeom>
              <a:avLst/>
              <a:gdLst/>
              <a:ahLst/>
              <a:cxnLst/>
              <a:rect l="l" t="t" r="r" b="b"/>
              <a:pathLst>
                <a:path w="1289684" h="1659889">
                  <a:moveTo>
                    <a:pt x="918717" y="1659635"/>
                  </a:moveTo>
                  <a:lnTo>
                    <a:pt x="871854" y="1432928"/>
                  </a:lnTo>
                  <a:lnTo>
                    <a:pt x="914780" y="1366507"/>
                  </a:lnTo>
                  <a:lnTo>
                    <a:pt x="1142237" y="1312544"/>
                  </a:lnTo>
                  <a:lnTo>
                    <a:pt x="1180337" y="1265427"/>
                  </a:lnTo>
                  <a:lnTo>
                    <a:pt x="1172209" y="1154683"/>
                  </a:lnTo>
                  <a:lnTo>
                    <a:pt x="1193418" y="1116202"/>
                  </a:lnTo>
                  <a:lnTo>
                    <a:pt x="1167891" y="1077721"/>
                  </a:lnTo>
                  <a:lnTo>
                    <a:pt x="1193418" y="1035303"/>
                  </a:lnTo>
                  <a:lnTo>
                    <a:pt x="1172209" y="992504"/>
                  </a:lnTo>
                  <a:lnTo>
                    <a:pt x="1176019" y="924178"/>
                  </a:lnTo>
                  <a:lnTo>
                    <a:pt x="1261872" y="894333"/>
                  </a:lnTo>
                  <a:lnTo>
                    <a:pt x="1289303" y="864488"/>
                  </a:lnTo>
                  <a:lnTo>
                    <a:pt x="1161033" y="655573"/>
                  </a:lnTo>
                  <a:lnTo>
                    <a:pt x="1172717" y="617092"/>
                  </a:lnTo>
                  <a:lnTo>
                    <a:pt x="1172717" y="515492"/>
                  </a:lnTo>
                  <a:lnTo>
                    <a:pt x="1164971" y="429386"/>
                  </a:lnTo>
                  <a:lnTo>
                    <a:pt x="1137538" y="320039"/>
                  </a:lnTo>
                  <a:lnTo>
                    <a:pt x="1086865" y="214629"/>
                  </a:lnTo>
                  <a:lnTo>
                    <a:pt x="1008760" y="116966"/>
                  </a:lnTo>
                  <a:lnTo>
                    <a:pt x="895096" y="54863"/>
                  </a:lnTo>
                  <a:lnTo>
                    <a:pt x="777875" y="15366"/>
                  </a:lnTo>
                  <a:lnTo>
                    <a:pt x="617474" y="0"/>
                  </a:lnTo>
                  <a:lnTo>
                    <a:pt x="437641" y="19684"/>
                  </a:lnTo>
                  <a:lnTo>
                    <a:pt x="289178" y="74167"/>
                  </a:lnTo>
                  <a:lnTo>
                    <a:pt x="183641" y="164083"/>
                  </a:lnTo>
                  <a:lnTo>
                    <a:pt x="93472" y="261873"/>
                  </a:lnTo>
                  <a:lnTo>
                    <a:pt x="27050" y="406272"/>
                  </a:lnTo>
                  <a:lnTo>
                    <a:pt x="0" y="569848"/>
                  </a:lnTo>
                  <a:lnTo>
                    <a:pt x="7747" y="730122"/>
                  </a:lnTo>
                  <a:lnTo>
                    <a:pt x="38988" y="882268"/>
                  </a:lnTo>
                  <a:lnTo>
                    <a:pt x="93472" y="995933"/>
                  </a:lnTo>
                  <a:lnTo>
                    <a:pt x="175386" y="1124330"/>
                  </a:lnTo>
                  <a:lnTo>
                    <a:pt x="249681" y="1245742"/>
                  </a:lnTo>
                  <a:lnTo>
                    <a:pt x="308482" y="1362659"/>
                  </a:lnTo>
                  <a:lnTo>
                    <a:pt x="316610" y="1464208"/>
                  </a:lnTo>
                  <a:lnTo>
                    <a:pt x="285368" y="1608620"/>
                  </a:lnTo>
                  <a:lnTo>
                    <a:pt x="914780" y="1659635"/>
                  </a:lnTo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833872" y="4000500"/>
              <a:ext cx="3144520" cy="2171700"/>
            </a:xfrm>
            <a:custGeom>
              <a:avLst/>
              <a:gdLst/>
              <a:ahLst/>
              <a:cxnLst/>
              <a:rect l="l" t="t" r="r" b="b"/>
              <a:pathLst>
                <a:path w="3144520" h="2171700">
                  <a:moveTo>
                    <a:pt x="1848587" y="2159000"/>
                  </a:moveTo>
                  <a:lnTo>
                    <a:pt x="1295424" y="2159000"/>
                  </a:lnTo>
                  <a:lnTo>
                    <a:pt x="1349608" y="2171700"/>
                  </a:lnTo>
                  <a:lnTo>
                    <a:pt x="1794403" y="2171700"/>
                  </a:lnTo>
                  <a:lnTo>
                    <a:pt x="1848587" y="2159000"/>
                  </a:lnTo>
                  <a:close/>
                </a:path>
                <a:path w="3144520" h="2171700">
                  <a:moveTo>
                    <a:pt x="1955027" y="25400"/>
                  </a:moveTo>
                  <a:lnTo>
                    <a:pt x="1188984" y="25400"/>
                  </a:lnTo>
                  <a:lnTo>
                    <a:pt x="1136796" y="38100"/>
                  </a:lnTo>
                  <a:lnTo>
                    <a:pt x="887500" y="101600"/>
                  </a:lnTo>
                  <a:lnTo>
                    <a:pt x="840202" y="127000"/>
                  </a:lnTo>
                  <a:lnTo>
                    <a:pt x="793837" y="139700"/>
                  </a:lnTo>
                  <a:lnTo>
                    <a:pt x="748436" y="165100"/>
                  </a:lnTo>
                  <a:lnTo>
                    <a:pt x="704033" y="177800"/>
                  </a:lnTo>
                  <a:lnTo>
                    <a:pt x="660661" y="203200"/>
                  </a:lnTo>
                  <a:lnTo>
                    <a:pt x="618355" y="215900"/>
                  </a:lnTo>
                  <a:lnTo>
                    <a:pt x="577146" y="241300"/>
                  </a:lnTo>
                  <a:lnTo>
                    <a:pt x="537068" y="266700"/>
                  </a:lnTo>
                  <a:lnTo>
                    <a:pt x="498154" y="292100"/>
                  </a:lnTo>
                  <a:lnTo>
                    <a:pt x="460438" y="317500"/>
                  </a:lnTo>
                  <a:lnTo>
                    <a:pt x="423953" y="342900"/>
                  </a:lnTo>
                  <a:lnTo>
                    <a:pt x="388732" y="368300"/>
                  </a:lnTo>
                  <a:lnTo>
                    <a:pt x="354808" y="393700"/>
                  </a:lnTo>
                  <a:lnTo>
                    <a:pt x="322215" y="431800"/>
                  </a:lnTo>
                  <a:lnTo>
                    <a:pt x="290986" y="457200"/>
                  </a:lnTo>
                  <a:lnTo>
                    <a:pt x="261154" y="482600"/>
                  </a:lnTo>
                  <a:lnTo>
                    <a:pt x="232753" y="520700"/>
                  </a:lnTo>
                  <a:lnTo>
                    <a:pt x="205815" y="546100"/>
                  </a:lnTo>
                  <a:lnTo>
                    <a:pt x="180374" y="584200"/>
                  </a:lnTo>
                  <a:lnTo>
                    <a:pt x="156463" y="609600"/>
                  </a:lnTo>
                  <a:lnTo>
                    <a:pt x="134116" y="647700"/>
                  </a:lnTo>
                  <a:lnTo>
                    <a:pt x="113365" y="685800"/>
                  </a:lnTo>
                  <a:lnTo>
                    <a:pt x="94244" y="711200"/>
                  </a:lnTo>
                  <a:lnTo>
                    <a:pt x="76787" y="749300"/>
                  </a:lnTo>
                  <a:lnTo>
                    <a:pt x="61026" y="787400"/>
                  </a:lnTo>
                  <a:lnTo>
                    <a:pt x="46994" y="825500"/>
                  </a:lnTo>
                  <a:lnTo>
                    <a:pt x="34726" y="863600"/>
                  </a:lnTo>
                  <a:lnTo>
                    <a:pt x="24254" y="901700"/>
                  </a:lnTo>
                  <a:lnTo>
                    <a:pt x="15611" y="939800"/>
                  </a:lnTo>
                  <a:lnTo>
                    <a:pt x="8831" y="977900"/>
                  </a:lnTo>
                  <a:lnTo>
                    <a:pt x="3947" y="1016000"/>
                  </a:lnTo>
                  <a:lnTo>
                    <a:pt x="992" y="1054100"/>
                  </a:lnTo>
                  <a:lnTo>
                    <a:pt x="0" y="1092200"/>
                  </a:lnTo>
                  <a:lnTo>
                    <a:pt x="992" y="1130300"/>
                  </a:lnTo>
                  <a:lnTo>
                    <a:pt x="3947" y="1168400"/>
                  </a:lnTo>
                  <a:lnTo>
                    <a:pt x="8831" y="1206500"/>
                  </a:lnTo>
                  <a:lnTo>
                    <a:pt x="15611" y="1244600"/>
                  </a:lnTo>
                  <a:lnTo>
                    <a:pt x="24254" y="1282700"/>
                  </a:lnTo>
                  <a:lnTo>
                    <a:pt x="34726" y="1320800"/>
                  </a:lnTo>
                  <a:lnTo>
                    <a:pt x="46994" y="1358900"/>
                  </a:lnTo>
                  <a:lnTo>
                    <a:pt x="61026" y="1384300"/>
                  </a:lnTo>
                  <a:lnTo>
                    <a:pt x="76787" y="1422400"/>
                  </a:lnTo>
                  <a:lnTo>
                    <a:pt x="94244" y="1460500"/>
                  </a:lnTo>
                  <a:lnTo>
                    <a:pt x="113365" y="1498600"/>
                  </a:lnTo>
                  <a:lnTo>
                    <a:pt x="134116" y="1524000"/>
                  </a:lnTo>
                  <a:lnTo>
                    <a:pt x="156463" y="1562100"/>
                  </a:lnTo>
                  <a:lnTo>
                    <a:pt x="180374" y="1600200"/>
                  </a:lnTo>
                  <a:lnTo>
                    <a:pt x="205815" y="1625600"/>
                  </a:lnTo>
                  <a:lnTo>
                    <a:pt x="232753" y="1663700"/>
                  </a:lnTo>
                  <a:lnTo>
                    <a:pt x="261154" y="1689100"/>
                  </a:lnTo>
                  <a:lnTo>
                    <a:pt x="290986" y="1714500"/>
                  </a:lnTo>
                  <a:lnTo>
                    <a:pt x="322215" y="1752600"/>
                  </a:lnTo>
                  <a:lnTo>
                    <a:pt x="354808" y="1778000"/>
                  </a:lnTo>
                  <a:lnTo>
                    <a:pt x="388732" y="1803400"/>
                  </a:lnTo>
                  <a:lnTo>
                    <a:pt x="423953" y="1828800"/>
                  </a:lnTo>
                  <a:lnTo>
                    <a:pt x="460438" y="1854200"/>
                  </a:lnTo>
                  <a:lnTo>
                    <a:pt x="498154" y="1879600"/>
                  </a:lnTo>
                  <a:lnTo>
                    <a:pt x="537068" y="1905000"/>
                  </a:lnTo>
                  <a:lnTo>
                    <a:pt x="577146" y="1930400"/>
                  </a:lnTo>
                  <a:lnTo>
                    <a:pt x="618355" y="1955800"/>
                  </a:lnTo>
                  <a:lnTo>
                    <a:pt x="660661" y="1981200"/>
                  </a:lnTo>
                  <a:lnTo>
                    <a:pt x="704033" y="1993900"/>
                  </a:lnTo>
                  <a:lnTo>
                    <a:pt x="748436" y="2019300"/>
                  </a:lnTo>
                  <a:lnTo>
                    <a:pt x="793837" y="2032000"/>
                  </a:lnTo>
                  <a:lnTo>
                    <a:pt x="840202" y="2057400"/>
                  </a:lnTo>
                  <a:lnTo>
                    <a:pt x="984756" y="2095500"/>
                  </a:lnTo>
                  <a:lnTo>
                    <a:pt x="1241871" y="2159000"/>
                  </a:lnTo>
                  <a:lnTo>
                    <a:pt x="1902140" y="2159000"/>
                  </a:lnTo>
                  <a:lnTo>
                    <a:pt x="2159255" y="2095500"/>
                  </a:lnTo>
                  <a:lnTo>
                    <a:pt x="2256511" y="2070100"/>
                  </a:lnTo>
                  <a:lnTo>
                    <a:pt x="1400695" y="2070100"/>
                  </a:lnTo>
                  <a:lnTo>
                    <a:pt x="1344826" y="2057400"/>
                  </a:lnTo>
                  <a:lnTo>
                    <a:pt x="1289643" y="2057400"/>
                  </a:lnTo>
                  <a:lnTo>
                    <a:pt x="1235186" y="2044700"/>
                  </a:lnTo>
                  <a:lnTo>
                    <a:pt x="1181497" y="2044700"/>
                  </a:lnTo>
                  <a:lnTo>
                    <a:pt x="975229" y="1993900"/>
                  </a:lnTo>
                  <a:lnTo>
                    <a:pt x="925988" y="1968500"/>
                  </a:lnTo>
                  <a:lnTo>
                    <a:pt x="830584" y="1943100"/>
                  </a:lnTo>
                  <a:lnTo>
                    <a:pt x="784503" y="1917700"/>
                  </a:lnTo>
                  <a:lnTo>
                    <a:pt x="739556" y="1905000"/>
                  </a:lnTo>
                  <a:lnTo>
                    <a:pt x="695785" y="1879600"/>
                  </a:lnTo>
                  <a:lnTo>
                    <a:pt x="653230" y="1854200"/>
                  </a:lnTo>
                  <a:lnTo>
                    <a:pt x="611933" y="1841500"/>
                  </a:lnTo>
                  <a:lnTo>
                    <a:pt x="571933" y="1816100"/>
                  </a:lnTo>
                  <a:lnTo>
                    <a:pt x="533273" y="1790700"/>
                  </a:lnTo>
                  <a:lnTo>
                    <a:pt x="495992" y="1765300"/>
                  </a:lnTo>
                  <a:lnTo>
                    <a:pt x="460131" y="1727200"/>
                  </a:lnTo>
                  <a:lnTo>
                    <a:pt x="425732" y="1701800"/>
                  </a:lnTo>
                  <a:lnTo>
                    <a:pt x="392836" y="1676400"/>
                  </a:lnTo>
                  <a:lnTo>
                    <a:pt x="361482" y="1651000"/>
                  </a:lnTo>
                  <a:lnTo>
                    <a:pt x="331712" y="1612900"/>
                  </a:lnTo>
                  <a:lnTo>
                    <a:pt x="303567" y="1587500"/>
                  </a:lnTo>
                  <a:lnTo>
                    <a:pt x="277088" y="1549400"/>
                  </a:lnTo>
                  <a:lnTo>
                    <a:pt x="252314" y="1524000"/>
                  </a:lnTo>
                  <a:lnTo>
                    <a:pt x="229288" y="1485900"/>
                  </a:lnTo>
                  <a:lnTo>
                    <a:pt x="208051" y="1460500"/>
                  </a:lnTo>
                  <a:lnTo>
                    <a:pt x="188642" y="1422400"/>
                  </a:lnTo>
                  <a:lnTo>
                    <a:pt x="171102" y="1384300"/>
                  </a:lnTo>
                  <a:lnTo>
                    <a:pt x="155473" y="1346200"/>
                  </a:lnTo>
                  <a:lnTo>
                    <a:pt x="141796" y="1320800"/>
                  </a:lnTo>
                  <a:lnTo>
                    <a:pt x="130111" y="1282700"/>
                  </a:lnTo>
                  <a:lnTo>
                    <a:pt x="120458" y="1244600"/>
                  </a:lnTo>
                  <a:lnTo>
                    <a:pt x="112880" y="1206500"/>
                  </a:lnTo>
                  <a:lnTo>
                    <a:pt x="107416" y="1168400"/>
                  </a:lnTo>
                  <a:lnTo>
                    <a:pt x="104108" y="1130300"/>
                  </a:lnTo>
                  <a:lnTo>
                    <a:pt x="102997" y="1092200"/>
                  </a:lnTo>
                  <a:lnTo>
                    <a:pt x="104108" y="1054100"/>
                  </a:lnTo>
                  <a:lnTo>
                    <a:pt x="107416" y="1016000"/>
                  </a:lnTo>
                  <a:lnTo>
                    <a:pt x="112880" y="977900"/>
                  </a:lnTo>
                  <a:lnTo>
                    <a:pt x="120458" y="939800"/>
                  </a:lnTo>
                  <a:lnTo>
                    <a:pt x="130111" y="901700"/>
                  </a:lnTo>
                  <a:lnTo>
                    <a:pt x="141796" y="863600"/>
                  </a:lnTo>
                  <a:lnTo>
                    <a:pt x="155473" y="825500"/>
                  </a:lnTo>
                  <a:lnTo>
                    <a:pt x="171102" y="787400"/>
                  </a:lnTo>
                  <a:lnTo>
                    <a:pt x="188642" y="749300"/>
                  </a:lnTo>
                  <a:lnTo>
                    <a:pt x="208051" y="723900"/>
                  </a:lnTo>
                  <a:lnTo>
                    <a:pt x="229288" y="685800"/>
                  </a:lnTo>
                  <a:lnTo>
                    <a:pt x="252314" y="660400"/>
                  </a:lnTo>
                  <a:lnTo>
                    <a:pt x="277088" y="622300"/>
                  </a:lnTo>
                  <a:lnTo>
                    <a:pt x="303567" y="584200"/>
                  </a:lnTo>
                  <a:lnTo>
                    <a:pt x="331712" y="558800"/>
                  </a:lnTo>
                  <a:lnTo>
                    <a:pt x="361482" y="533400"/>
                  </a:lnTo>
                  <a:lnTo>
                    <a:pt x="392836" y="495300"/>
                  </a:lnTo>
                  <a:lnTo>
                    <a:pt x="425732" y="469900"/>
                  </a:lnTo>
                  <a:lnTo>
                    <a:pt x="460131" y="444500"/>
                  </a:lnTo>
                  <a:lnTo>
                    <a:pt x="495992" y="419100"/>
                  </a:lnTo>
                  <a:lnTo>
                    <a:pt x="533273" y="393700"/>
                  </a:lnTo>
                  <a:lnTo>
                    <a:pt x="571933" y="368300"/>
                  </a:lnTo>
                  <a:lnTo>
                    <a:pt x="611933" y="342900"/>
                  </a:lnTo>
                  <a:lnTo>
                    <a:pt x="653230" y="317500"/>
                  </a:lnTo>
                  <a:lnTo>
                    <a:pt x="695785" y="292100"/>
                  </a:lnTo>
                  <a:lnTo>
                    <a:pt x="739556" y="279400"/>
                  </a:lnTo>
                  <a:lnTo>
                    <a:pt x="784503" y="254000"/>
                  </a:lnTo>
                  <a:lnTo>
                    <a:pt x="830584" y="241300"/>
                  </a:lnTo>
                  <a:lnTo>
                    <a:pt x="877760" y="215900"/>
                  </a:lnTo>
                  <a:lnTo>
                    <a:pt x="1076583" y="165100"/>
                  </a:lnTo>
                  <a:lnTo>
                    <a:pt x="1289643" y="114300"/>
                  </a:lnTo>
                  <a:lnTo>
                    <a:pt x="1400695" y="114300"/>
                  </a:lnTo>
                  <a:lnTo>
                    <a:pt x="1457208" y="101600"/>
                  </a:lnTo>
                  <a:lnTo>
                    <a:pt x="2256511" y="101600"/>
                  </a:lnTo>
                  <a:lnTo>
                    <a:pt x="2007215" y="38100"/>
                  </a:lnTo>
                  <a:lnTo>
                    <a:pt x="1955027" y="25400"/>
                  </a:lnTo>
                  <a:close/>
                </a:path>
                <a:path w="3144520" h="2171700">
                  <a:moveTo>
                    <a:pt x="2256511" y="101600"/>
                  </a:moveTo>
                  <a:lnTo>
                    <a:pt x="1686803" y="101600"/>
                  </a:lnTo>
                  <a:lnTo>
                    <a:pt x="1743316" y="114300"/>
                  </a:lnTo>
                  <a:lnTo>
                    <a:pt x="1854368" y="114300"/>
                  </a:lnTo>
                  <a:lnTo>
                    <a:pt x="2067428" y="165100"/>
                  </a:lnTo>
                  <a:lnTo>
                    <a:pt x="2266251" y="215900"/>
                  </a:lnTo>
                  <a:lnTo>
                    <a:pt x="2313427" y="241300"/>
                  </a:lnTo>
                  <a:lnTo>
                    <a:pt x="2359508" y="254000"/>
                  </a:lnTo>
                  <a:lnTo>
                    <a:pt x="2404455" y="279400"/>
                  </a:lnTo>
                  <a:lnTo>
                    <a:pt x="2448226" y="292100"/>
                  </a:lnTo>
                  <a:lnTo>
                    <a:pt x="2490781" y="317500"/>
                  </a:lnTo>
                  <a:lnTo>
                    <a:pt x="2532078" y="342900"/>
                  </a:lnTo>
                  <a:lnTo>
                    <a:pt x="2572078" y="368300"/>
                  </a:lnTo>
                  <a:lnTo>
                    <a:pt x="2610738" y="393700"/>
                  </a:lnTo>
                  <a:lnTo>
                    <a:pt x="2648019" y="419100"/>
                  </a:lnTo>
                  <a:lnTo>
                    <a:pt x="2683880" y="444500"/>
                  </a:lnTo>
                  <a:lnTo>
                    <a:pt x="2718279" y="469900"/>
                  </a:lnTo>
                  <a:lnTo>
                    <a:pt x="2751175" y="495300"/>
                  </a:lnTo>
                  <a:lnTo>
                    <a:pt x="2782529" y="533400"/>
                  </a:lnTo>
                  <a:lnTo>
                    <a:pt x="2812299" y="558800"/>
                  </a:lnTo>
                  <a:lnTo>
                    <a:pt x="2840444" y="584200"/>
                  </a:lnTo>
                  <a:lnTo>
                    <a:pt x="2866923" y="622300"/>
                  </a:lnTo>
                  <a:lnTo>
                    <a:pt x="2891697" y="660400"/>
                  </a:lnTo>
                  <a:lnTo>
                    <a:pt x="2914723" y="685800"/>
                  </a:lnTo>
                  <a:lnTo>
                    <a:pt x="2935960" y="723900"/>
                  </a:lnTo>
                  <a:lnTo>
                    <a:pt x="2955369" y="749300"/>
                  </a:lnTo>
                  <a:lnTo>
                    <a:pt x="2972909" y="787400"/>
                  </a:lnTo>
                  <a:lnTo>
                    <a:pt x="2988538" y="825500"/>
                  </a:lnTo>
                  <a:lnTo>
                    <a:pt x="3002215" y="863600"/>
                  </a:lnTo>
                  <a:lnTo>
                    <a:pt x="3013900" y="901700"/>
                  </a:lnTo>
                  <a:lnTo>
                    <a:pt x="3023553" y="939800"/>
                  </a:lnTo>
                  <a:lnTo>
                    <a:pt x="3031131" y="977900"/>
                  </a:lnTo>
                  <a:lnTo>
                    <a:pt x="3036595" y="1016000"/>
                  </a:lnTo>
                  <a:lnTo>
                    <a:pt x="3039903" y="1054100"/>
                  </a:lnTo>
                  <a:lnTo>
                    <a:pt x="3041014" y="1092200"/>
                  </a:lnTo>
                  <a:lnTo>
                    <a:pt x="3039903" y="1130300"/>
                  </a:lnTo>
                  <a:lnTo>
                    <a:pt x="3036595" y="1168400"/>
                  </a:lnTo>
                  <a:lnTo>
                    <a:pt x="3031131" y="1206500"/>
                  </a:lnTo>
                  <a:lnTo>
                    <a:pt x="3023553" y="1244600"/>
                  </a:lnTo>
                  <a:lnTo>
                    <a:pt x="3013900" y="1282700"/>
                  </a:lnTo>
                  <a:lnTo>
                    <a:pt x="3002215" y="1320800"/>
                  </a:lnTo>
                  <a:lnTo>
                    <a:pt x="2988538" y="1346200"/>
                  </a:lnTo>
                  <a:lnTo>
                    <a:pt x="2972909" y="1384300"/>
                  </a:lnTo>
                  <a:lnTo>
                    <a:pt x="2955369" y="1422400"/>
                  </a:lnTo>
                  <a:lnTo>
                    <a:pt x="2935960" y="1460500"/>
                  </a:lnTo>
                  <a:lnTo>
                    <a:pt x="2914723" y="1485900"/>
                  </a:lnTo>
                  <a:lnTo>
                    <a:pt x="2891697" y="1524000"/>
                  </a:lnTo>
                  <a:lnTo>
                    <a:pt x="2866923" y="1549400"/>
                  </a:lnTo>
                  <a:lnTo>
                    <a:pt x="2840444" y="1587500"/>
                  </a:lnTo>
                  <a:lnTo>
                    <a:pt x="2812299" y="1612900"/>
                  </a:lnTo>
                  <a:lnTo>
                    <a:pt x="2782529" y="1651000"/>
                  </a:lnTo>
                  <a:lnTo>
                    <a:pt x="2751175" y="1676400"/>
                  </a:lnTo>
                  <a:lnTo>
                    <a:pt x="2718279" y="1701800"/>
                  </a:lnTo>
                  <a:lnTo>
                    <a:pt x="2683880" y="1727200"/>
                  </a:lnTo>
                  <a:lnTo>
                    <a:pt x="2648019" y="1765300"/>
                  </a:lnTo>
                  <a:lnTo>
                    <a:pt x="2610738" y="1790700"/>
                  </a:lnTo>
                  <a:lnTo>
                    <a:pt x="2572078" y="1816100"/>
                  </a:lnTo>
                  <a:lnTo>
                    <a:pt x="2532078" y="1841500"/>
                  </a:lnTo>
                  <a:lnTo>
                    <a:pt x="2490781" y="1854200"/>
                  </a:lnTo>
                  <a:lnTo>
                    <a:pt x="2448226" y="1879600"/>
                  </a:lnTo>
                  <a:lnTo>
                    <a:pt x="2404455" y="1905000"/>
                  </a:lnTo>
                  <a:lnTo>
                    <a:pt x="2359508" y="1917700"/>
                  </a:lnTo>
                  <a:lnTo>
                    <a:pt x="2313427" y="1943100"/>
                  </a:lnTo>
                  <a:lnTo>
                    <a:pt x="2218023" y="1968500"/>
                  </a:lnTo>
                  <a:lnTo>
                    <a:pt x="2168782" y="1993900"/>
                  </a:lnTo>
                  <a:lnTo>
                    <a:pt x="1962514" y="2044700"/>
                  </a:lnTo>
                  <a:lnTo>
                    <a:pt x="1908825" y="2044700"/>
                  </a:lnTo>
                  <a:lnTo>
                    <a:pt x="1854368" y="2057400"/>
                  </a:lnTo>
                  <a:lnTo>
                    <a:pt x="1799185" y="2057400"/>
                  </a:lnTo>
                  <a:lnTo>
                    <a:pt x="1743316" y="2070100"/>
                  </a:lnTo>
                  <a:lnTo>
                    <a:pt x="2256511" y="2070100"/>
                  </a:lnTo>
                  <a:lnTo>
                    <a:pt x="2303809" y="2057400"/>
                  </a:lnTo>
                  <a:lnTo>
                    <a:pt x="2350174" y="2032000"/>
                  </a:lnTo>
                  <a:lnTo>
                    <a:pt x="2395575" y="2019300"/>
                  </a:lnTo>
                  <a:lnTo>
                    <a:pt x="2439978" y="1993900"/>
                  </a:lnTo>
                  <a:lnTo>
                    <a:pt x="2483350" y="1981200"/>
                  </a:lnTo>
                  <a:lnTo>
                    <a:pt x="2525656" y="1955800"/>
                  </a:lnTo>
                  <a:lnTo>
                    <a:pt x="2566865" y="1930400"/>
                  </a:lnTo>
                  <a:lnTo>
                    <a:pt x="2606943" y="1905000"/>
                  </a:lnTo>
                  <a:lnTo>
                    <a:pt x="2645857" y="1879600"/>
                  </a:lnTo>
                  <a:lnTo>
                    <a:pt x="2683573" y="1854200"/>
                  </a:lnTo>
                  <a:lnTo>
                    <a:pt x="2720058" y="1828800"/>
                  </a:lnTo>
                  <a:lnTo>
                    <a:pt x="2755279" y="1803400"/>
                  </a:lnTo>
                  <a:lnTo>
                    <a:pt x="2789203" y="1778000"/>
                  </a:lnTo>
                  <a:lnTo>
                    <a:pt x="2821796" y="1752600"/>
                  </a:lnTo>
                  <a:lnTo>
                    <a:pt x="2853025" y="1714500"/>
                  </a:lnTo>
                  <a:lnTo>
                    <a:pt x="2882857" y="1689100"/>
                  </a:lnTo>
                  <a:lnTo>
                    <a:pt x="2911258" y="1663700"/>
                  </a:lnTo>
                  <a:lnTo>
                    <a:pt x="2938196" y="1625600"/>
                  </a:lnTo>
                  <a:lnTo>
                    <a:pt x="2963637" y="1600200"/>
                  </a:lnTo>
                  <a:lnTo>
                    <a:pt x="2987548" y="1562100"/>
                  </a:lnTo>
                  <a:lnTo>
                    <a:pt x="3009895" y="1524000"/>
                  </a:lnTo>
                  <a:lnTo>
                    <a:pt x="3030646" y="1498600"/>
                  </a:lnTo>
                  <a:lnTo>
                    <a:pt x="3049767" y="1460500"/>
                  </a:lnTo>
                  <a:lnTo>
                    <a:pt x="3067224" y="1422400"/>
                  </a:lnTo>
                  <a:lnTo>
                    <a:pt x="3082985" y="1384300"/>
                  </a:lnTo>
                  <a:lnTo>
                    <a:pt x="3097017" y="1358900"/>
                  </a:lnTo>
                  <a:lnTo>
                    <a:pt x="3109285" y="1320800"/>
                  </a:lnTo>
                  <a:lnTo>
                    <a:pt x="3119757" y="1282700"/>
                  </a:lnTo>
                  <a:lnTo>
                    <a:pt x="3128400" y="1244600"/>
                  </a:lnTo>
                  <a:lnTo>
                    <a:pt x="3135180" y="1206500"/>
                  </a:lnTo>
                  <a:lnTo>
                    <a:pt x="3140064" y="1168400"/>
                  </a:lnTo>
                  <a:lnTo>
                    <a:pt x="3143019" y="1130300"/>
                  </a:lnTo>
                  <a:lnTo>
                    <a:pt x="3144011" y="1092200"/>
                  </a:lnTo>
                  <a:lnTo>
                    <a:pt x="3143019" y="1054100"/>
                  </a:lnTo>
                  <a:lnTo>
                    <a:pt x="3140064" y="1016000"/>
                  </a:lnTo>
                  <a:lnTo>
                    <a:pt x="3135180" y="977900"/>
                  </a:lnTo>
                  <a:lnTo>
                    <a:pt x="3128400" y="939800"/>
                  </a:lnTo>
                  <a:lnTo>
                    <a:pt x="3119757" y="901700"/>
                  </a:lnTo>
                  <a:lnTo>
                    <a:pt x="3109285" y="863600"/>
                  </a:lnTo>
                  <a:lnTo>
                    <a:pt x="3097017" y="825500"/>
                  </a:lnTo>
                  <a:lnTo>
                    <a:pt x="3082985" y="787400"/>
                  </a:lnTo>
                  <a:lnTo>
                    <a:pt x="3067224" y="749300"/>
                  </a:lnTo>
                  <a:lnTo>
                    <a:pt x="3049767" y="711200"/>
                  </a:lnTo>
                  <a:lnTo>
                    <a:pt x="3030646" y="685800"/>
                  </a:lnTo>
                  <a:lnTo>
                    <a:pt x="3009895" y="647700"/>
                  </a:lnTo>
                  <a:lnTo>
                    <a:pt x="2987548" y="609600"/>
                  </a:lnTo>
                  <a:lnTo>
                    <a:pt x="2963637" y="584200"/>
                  </a:lnTo>
                  <a:lnTo>
                    <a:pt x="2938196" y="546100"/>
                  </a:lnTo>
                  <a:lnTo>
                    <a:pt x="2911258" y="520700"/>
                  </a:lnTo>
                  <a:lnTo>
                    <a:pt x="2882857" y="482600"/>
                  </a:lnTo>
                  <a:lnTo>
                    <a:pt x="2853025" y="457200"/>
                  </a:lnTo>
                  <a:lnTo>
                    <a:pt x="2821796" y="431800"/>
                  </a:lnTo>
                  <a:lnTo>
                    <a:pt x="2789203" y="393700"/>
                  </a:lnTo>
                  <a:lnTo>
                    <a:pt x="2755279" y="368300"/>
                  </a:lnTo>
                  <a:lnTo>
                    <a:pt x="2720058" y="342900"/>
                  </a:lnTo>
                  <a:lnTo>
                    <a:pt x="2683573" y="317500"/>
                  </a:lnTo>
                  <a:lnTo>
                    <a:pt x="2645857" y="292100"/>
                  </a:lnTo>
                  <a:lnTo>
                    <a:pt x="2606943" y="266700"/>
                  </a:lnTo>
                  <a:lnTo>
                    <a:pt x="2566865" y="241300"/>
                  </a:lnTo>
                  <a:lnTo>
                    <a:pt x="2525656" y="215900"/>
                  </a:lnTo>
                  <a:lnTo>
                    <a:pt x="2483350" y="203200"/>
                  </a:lnTo>
                  <a:lnTo>
                    <a:pt x="2439978" y="177800"/>
                  </a:lnTo>
                  <a:lnTo>
                    <a:pt x="2395575" y="165100"/>
                  </a:lnTo>
                  <a:lnTo>
                    <a:pt x="2350174" y="139700"/>
                  </a:lnTo>
                  <a:lnTo>
                    <a:pt x="2303809" y="127000"/>
                  </a:lnTo>
                  <a:lnTo>
                    <a:pt x="2256511" y="101600"/>
                  </a:lnTo>
                  <a:close/>
                </a:path>
                <a:path w="3144520" h="2171700">
                  <a:moveTo>
                    <a:pt x="1848587" y="12700"/>
                  </a:moveTo>
                  <a:lnTo>
                    <a:pt x="1295424" y="12700"/>
                  </a:lnTo>
                  <a:lnTo>
                    <a:pt x="1241871" y="25400"/>
                  </a:lnTo>
                  <a:lnTo>
                    <a:pt x="1902140" y="25400"/>
                  </a:lnTo>
                  <a:lnTo>
                    <a:pt x="1848587" y="12700"/>
                  </a:lnTo>
                  <a:close/>
                </a:path>
                <a:path w="3144520" h="2171700">
                  <a:moveTo>
                    <a:pt x="1739619" y="0"/>
                  </a:moveTo>
                  <a:lnTo>
                    <a:pt x="1404392" y="0"/>
                  </a:lnTo>
                  <a:lnTo>
                    <a:pt x="1349608" y="12700"/>
                  </a:lnTo>
                  <a:lnTo>
                    <a:pt x="1794403" y="12700"/>
                  </a:lnTo>
                  <a:lnTo>
                    <a:pt x="1739619" y="0"/>
                  </a:lnTo>
                  <a:close/>
                </a:path>
              </a:pathLst>
            </a:custGeom>
            <a:solidFill>
              <a:srgbClr val="33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833872" y="3992880"/>
              <a:ext cx="3144520" cy="2179320"/>
            </a:xfrm>
            <a:custGeom>
              <a:avLst/>
              <a:gdLst/>
              <a:ahLst/>
              <a:cxnLst/>
              <a:rect l="l" t="t" r="r" b="b"/>
              <a:pathLst>
                <a:path w="3144520" h="2179320">
                  <a:moveTo>
                    <a:pt x="0" y="1089660"/>
                  </a:moveTo>
                  <a:lnTo>
                    <a:pt x="992" y="1050574"/>
                  </a:lnTo>
                  <a:lnTo>
                    <a:pt x="3947" y="1011834"/>
                  </a:lnTo>
                  <a:lnTo>
                    <a:pt x="8831" y="973465"/>
                  </a:lnTo>
                  <a:lnTo>
                    <a:pt x="15611" y="935487"/>
                  </a:lnTo>
                  <a:lnTo>
                    <a:pt x="24254" y="897925"/>
                  </a:lnTo>
                  <a:lnTo>
                    <a:pt x="34726" y="860802"/>
                  </a:lnTo>
                  <a:lnTo>
                    <a:pt x="46994" y="824140"/>
                  </a:lnTo>
                  <a:lnTo>
                    <a:pt x="61026" y="787963"/>
                  </a:lnTo>
                  <a:lnTo>
                    <a:pt x="76787" y="752294"/>
                  </a:lnTo>
                  <a:lnTo>
                    <a:pt x="94244" y="717156"/>
                  </a:lnTo>
                  <a:lnTo>
                    <a:pt x="113365" y="682571"/>
                  </a:lnTo>
                  <a:lnTo>
                    <a:pt x="134116" y="648563"/>
                  </a:lnTo>
                  <a:lnTo>
                    <a:pt x="156463" y="615155"/>
                  </a:lnTo>
                  <a:lnTo>
                    <a:pt x="180374" y="582370"/>
                  </a:lnTo>
                  <a:lnTo>
                    <a:pt x="205815" y="550230"/>
                  </a:lnTo>
                  <a:lnTo>
                    <a:pt x="232753" y="518760"/>
                  </a:lnTo>
                  <a:lnTo>
                    <a:pt x="261154" y="487982"/>
                  </a:lnTo>
                  <a:lnTo>
                    <a:pt x="290986" y="457919"/>
                  </a:lnTo>
                  <a:lnTo>
                    <a:pt x="322215" y="428593"/>
                  </a:lnTo>
                  <a:lnTo>
                    <a:pt x="354808" y="400029"/>
                  </a:lnTo>
                  <a:lnTo>
                    <a:pt x="388732" y="372250"/>
                  </a:lnTo>
                  <a:lnTo>
                    <a:pt x="423953" y="345277"/>
                  </a:lnTo>
                  <a:lnTo>
                    <a:pt x="460438" y="319135"/>
                  </a:lnTo>
                  <a:lnTo>
                    <a:pt x="498154" y="293846"/>
                  </a:lnTo>
                  <a:lnTo>
                    <a:pt x="537068" y="269433"/>
                  </a:lnTo>
                  <a:lnTo>
                    <a:pt x="577146" y="245919"/>
                  </a:lnTo>
                  <a:lnTo>
                    <a:pt x="618355" y="223328"/>
                  </a:lnTo>
                  <a:lnTo>
                    <a:pt x="660661" y="201683"/>
                  </a:lnTo>
                  <a:lnTo>
                    <a:pt x="704033" y="181006"/>
                  </a:lnTo>
                  <a:lnTo>
                    <a:pt x="748436" y="161320"/>
                  </a:lnTo>
                  <a:lnTo>
                    <a:pt x="793837" y="142649"/>
                  </a:lnTo>
                  <a:lnTo>
                    <a:pt x="840202" y="125016"/>
                  </a:lnTo>
                  <a:lnTo>
                    <a:pt x="887500" y="108443"/>
                  </a:lnTo>
                  <a:lnTo>
                    <a:pt x="935695" y="92954"/>
                  </a:lnTo>
                  <a:lnTo>
                    <a:pt x="984756" y="78572"/>
                  </a:lnTo>
                  <a:lnTo>
                    <a:pt x="1034648" y="65319"/>
                  </a:lnTo>
                  <a:lnTo>
                    <a:pt x="1085339" y="53220"/>
                  </a:lnTo>
                  <a:lnTo>
                    <a:pt x="1136796" y="42296"/>
                  </a:lnTo>
                  <a:lnTo>
                    <a:pt x="1188984" y="32571"/>
                  </a:lnTo>
                  <a:lnTo>
                    <a:pt x="1241871" y="24068"/>
                  </a:lnTo>
                  <a:lnTo>
                    <a:pt x="1295424" y="16809"/>
                  </a:lnTo>
                  <a:lnTo>
                    <a:pt x="1349608" y="10819"/>
                  </a:lnTo>
                  <a:lnTo>
                    <a:pt x="1404392" y="6120"/>
                  </a:lnTo>
                  <a:lnTo>
                    <a:pt x="1459742" y="2735"/>
                  </a:lnTo>
                  <a:lnTo>
                    <a:pt x="1515624" y="687"/>
                  </a:lnTo>
                  <a:lnTo>
                    <a:pt x="1572005" y="0"/>
                  </a:lnTo>
                  <a:lnTo>
                    <a:pt x="1628387" y="687"/>
                  </a:lnTo>
                  <a:lnTo>
                    <a:pt x="1684269" y="2735"/>
                  </a:lnTo>
                  <a:lnTo>
                    <a:pt x="1739619" y="6120"/>
                  </a:lnTo>
                  <a:lnTo>
                    <a:pt x="1794403" y="10819"/>
                  </a:lnTo>
                  <a:lnTo>
                    <a:pt x="1848587" y="16809"/>
                  </a:lnTo>
                  <a:lnTo>
                    <a:pt x="1902140" y="24068"/>
                  </a:lnTo>
                  <a:lnTo>
                    <a:pt x="1955027" y="32571"/>
                  </a:lnTo>
                  <a:lnTo>
                    <a:pt x="2007215" y="42296"/>
                  </a:lnTo>
                  <a:lnTo>
                    <a:pt x="2058672" y="53220"/>
                  </a:lnTo>
                  <a:lnTo>
                    <a:pt x="2109363" y="65319"/>
                  </a:lnTo>
                  <a:lnTo>
                    <a:pt x="2159255" y="78572"/>
                  </a:lnTo>
                  <a:lnTo>
                    <a:pt x="2208316" y="92954"/>
                  </a:lnTo>
                  <a:lnTo>
                    <a:pt x="2256511" y="108443"/>
                  </a:lnTo>
                  <a:lnTo>
                    <a:pt x="2303809" y="125016"/>
                  </a:lnTo>
                  <a:lnTo>
                    <a:pt x="2350174" y="142649"/>
                  </a:lnTo>
                  <a:lnTo>
                    <a:pt x="2395575" y="161320"/>
                  </a:lnTo>
                  <a:lnTo>
                    <a:pt x="2439978" y="181006"/>
                  </a:lnTo>
                  <a:lnTo>
                    <a:pt x="2483350" y="201683"/>
                  </a:lnTo>
                  <a:lnTo>
                    <a:pt x="2525656" y="223328"/>
                  </a:lnTo>
                  <a:lnTo>
                    <a:pt x="2566865" y="245919"/>
                  </a:lnTo>
                  <a:lnTo>
                    <a:pt x="2606943" y="269433"/>
                  </a:lnTo>
                  <a:lnTo>
                    <a:pt x="2645857" y="293846"/>
                  </a:lnTo>
                  <a:lnTo>
                    <a:pt x="2683573" y="319135"/>
                  </a:lnTo>
                  <a:lnTo>
                    <a:pt x="2720058" y="345277"/>
                  </a:lnTo>
                  <a:lnTo>
                    <a:pt x="2755279" y="372250"/>
                  </a:lnTo>
                  <a:lnTo>
                    <a:pt x="2789203" y="400029"/>
                  </a:lnTo>
                  <a:lnTo>
                    <a:pt x="2821796" y="428593"/>
                  </a:lnTo>
                  <a:lnTo>
                    <a:pt x="2853025" y="457919"/>
                  </a:lnTo>
                  <a:lnTo>
                    <a:pt x="2882857" y="487982"/>
                  </a:lnTo>
                  <a:lnTo>
                    <a:pt x="2911258" y="518760"/>
                  </a:lnTo>
                  <a:lnTo>
                    <a:pt x="2938196" y="550230"/>
                  </a:lnTo>
                  <a:lnTo>
                    <a:pt x="2963637" y="582370"/>
                  </a:lnTo>
                  <a:lnTo>
                    <a:pt x="2987548" y="615155"/>
                  </a:lnTo>
                  <a:lnTo>
                    <a:pt x="3009895" y="648563"/>
                  </a:lnTo>
                  <a:lnTo>
                    <a:pt x="3030646" y="682571"/>
                  </a:lnTo>
                  <a:lnTo>
                    <a:pt x="3049767" y="717156"/>
                  </a:lnTo>
                  <a:lnTo>
                    <a:pt x="3067224" y="752294"/>
                  </a:lnTo>
                  <a:lnTo>
                    <a:pt x="3082985" y="787963"/>
                  </a:lnTo>
                  <a:lnTo>
                    <a:pt x="3097017" y="824140"/>
                  </a:lnTo>
                  <a:lnTo>
                    <a:pt x="3109285" y="860802"/>
                  </a:lnTo>
                  <a:lnTo>
                    <a:pt x="3119757" y="897925"/>
                  </a:lnTo>
                  <a:lnTo>
                    <a:pt x="3128400" y="935487"/>
                  </a:lnTo>
                  <a:lnTo>
                    <a:pt x="3135180" y="973465"/>
                  </a:lnTo>
                  <a:lnTo>
                    <a:pt x="3140064" y="1011834"/>
                  </a:lnTo>
                  <a:lnTo>
                    <a:pt x="3143019" y="1050574"/>
                  </a:lnTo>
                  <a:lnTo>
                    <a:pt x="3144011" y="1089660"/>
                  </a:lnTo>
                  <a:lnTo>
                    <a:pt x="3143019" y="1128742"/>
                  </a:lnTo>
                  <a:lnTo>
                    <a:pt x="3140064" y="1167479"/>
                  </a:lnTo>
                  <a:lnTo>
                    <a:pt x="3135180" y="1205846"/>
                  </a:lnTo>
                  <a:lnTo>
                    <a:pt x="3128400" y="1243821"/>
                  </a:lnTo>
                  <a:lnTo>
                    <a:pt x="3119757" y="1281380"/>
                  </a:lnTo>
                  <a:lnTo>
                    <a:pt x="3109285" y="1318502"/>
                  </a:lnTo>
                  <a:lnTo>
                    <a:pt x="3097017" y="1355162"/>
                  </a:lnTo>
                  <a:lnTo>
                    <a:pt x="3082985" y="1391337"/>
                  </a:lnTo>
                  <a:lnTo>
                    <a:pt x="3067224" y="1427005"/>
                  </a:lnTo>
                  <a:lnTo>
                    <a:pt x="3049767" y="1462143"/>
                  </a:lnTo>
                  <a:lnTo>
                    <a:pt x="3030646" y="1496727"/>
                  </a:lnTo>
                  <a:lnTo>
                    <a:pt x="3009895" y="1530734"/>
                  </a:lnTo>
                  <a:lnTo>
                    <a:pt x="2987548" y="1564142"/>
                  </a:lnTo>
                  <a:lnTo>
                    <a:pt x="2963637" y="1596927"/>
                  </a:lnTo>
                  <a:lnTo>
                    <a:pt x="2938196" y="1629066"/>
                  </a:lnTo>
                  <a:lnTo>
                    <a:pt x="2911258" y="1660536"/>
                  </a:lnTo>
                  <a:lnTo>
                    <a:pt x="2882857" y="1691315"/>
                  </a:lnTo>
                  <a:lnTo>
                    <a:pt x="2853025" y="1721378"/>
                  </a:lnTo>
                  <a:lnTo>
                    <a:pt x="2821796" y="1750704"/>
                  </a:lnTo>
                  <a:lnTo>
                    <a:pt x="2789203" y="1779268"/>
                  </a:lnTo>
                  <a:lnTo>
                    <a:pt x="2755279" y="1807049"/>
                  </a:lnTo>
                  <a:lnTo>
                    <a:pt x="2720058" y="1834022"/>
                  </a:lnTo>
                  <a:lnTo>
                    <a:pt x="2683573" y="1860165"/>
                  </a:lnTo>
                  <a:lnTo>
                    <a:pt x="2645857" y="1885455"/>
                  </a:lnTo>
                  <a:lnTo>
                    <a:pt x="2606943" y="1909869"/>
                  </a:lnTo>
                  <a:lnTo>
                    <a:pt x="2566865" y="1933383"/>
                  </a:lnTo>
                  <a:lnTo>
                    <a:pt x="2525656" y="1955975"/>
                  </a:lnTo>
                  <a:lnTo>
                    <a:pt x="2483350" y="1977622"/>
                  </a:lnTo>
                  <a:lnTo>
                    <a:pt x="2439978" y="1998300"/>
                  </a:lnTo>
                  <a:lnTo>
                    <a:pt x="2395575" y="2017987"/>
                  </a:lnTo>
                  <a:lnTo>
                    <a:pt x="2350174" y="2036659"/>
                  </a:lnTo>
                  <a:lnTo>
                    <a:pt x="2303809" y="2054293"/>
                  </a:lnTo>
                  <a:lnTo>
                    <a:pt x="2256511" y="2070867"/>
                  </a:lnTo>
                  <a:lnTo>
                    <a:pt x="2208316" y="2086357"/>
                  </a:lnTo>
                  <a:lnTo>
                    <a:pt x="2159255" y="2100740"/>
                  </a:lnTo>
                  <a:lnTo>
                    <a:pt x="2109363" y="2113994"/>
                  </a:lnTo>
                  <a:lnTo>
                    <a:pt x="2058672" y="2126095"/>
                  </a:lnTo>
                  <a:lnTo>
                    <a:pt x="2007215" y="2137019"/>
                  </a:lnTo>
                  <a:lnTo>
                    <a:pt x="1955027" y="2146745"/>
                  </a:lnTo>
                  <a:lnTo>
                    <a:pt x="1902140" y="2155249"/>
                  </a:lnTo>
                  <a:lnTo>
                    <a:pt x="1848587" y="2162508"/>
                  </a:lnTo>
                  <a:lnTo>
                    <a:pt x="1794403" y="2168499"/>
                  </a:lnTo>
                  <a:lnTo>
                    <a:pt x="1739619" y="2173198"/>
                  </a:lnTo>
                  <a:lnTo>
                    <a:pt x="1684269" y="2176584"/>
                  </a:lnTo>
                  <a:lnTo>
                    <a:pt x="1628387" y="2178632"/>
                  </a:lnTo>
                  <a:lnTo>
                    <a:pt x="1572005" y="2179320"/>
                  </a:lnTo>
                  <a:lnTo>
                    <a:pt x="1515624" y="2178632"/>
                  </a:lnTo>
                  <a:lnTo>
                    <a:pt x="1459742" y="2176584"/>
                  </a:lnTo>
                  <a:lnTo>
                    <a:pt x="1404392" y="2173198"/>
                  </a:lnTo>
                  <a:lnTo>
                    <a:pt x="1349608" y="2168499"/>
                  </a:lnTo>
                  <a:lnTo>
                    <a:pt x="1295424" y="2162508"/>
                  </a:lnTo>
                  <a:lnTo>
                    <a:pt x="1241871" y="2155249"/>
                  </a:lnTo>
                  <a:lnTo>
                    <a:pt x="1188984" y="2146745"/>
                  </a:lnTo>
                  <a:lnTo>
                    <a:pt x="1136796" y="2137019"/>
                  </a:lnTo>
                  <a:lnTo>
                    <a:pt x="1085339" y="2126095"/>
                  </a:lnTo>
                  <a:lnTo>
                    <a:pt x="1034648" y="2113994"/>
                  </a:lnTo>
                  <a:lnTo>
                    <a:pt x="984756" y="2100740"/>
                  </a:lnTo>
                  <a:lnTo>
                    <a:pt x="935695" y="2086357"/>
                  </a:lnTo>
                  <a:lnTo>
                    <a:pt x="887500" y="2070867"/>
                  </a:lnTo>
                  <a:lnTo>
                    <a:pt x="840202" y="2054293"/>
                  </a:lnTo>
                  <a:lnTo>
                    <a:pt x="793837" y="2036659"/>
                  </a:lnTo>
                  <a:lnTo>
                    <a:pt x="748436" y="2017987"/>
                  </a:lnTo>
                  <a:lnTo>
                    <a:pt x="704033" y="1998300"/>
                  </a:lnTo>
                  <a:lnTo>
                    <a:pt x="660661" y="1977622"/>
                  </a:lnTo>
                  <a:lnTo>
                    <a:pt x="618355" y="1955975"/>
                  </a:lnTo>
                  <a:lnTo>
                    <a:pt x="577146" y="1933383"/>
                  </a:lnTo>
                  <a:lnTo>
                    <a:pt x="537068" y="1909869"/>
                  </a:lnTo>
                  <a:lnTo>
                    <a:pt x="498154" y="1885455"/>
                  </a:lnTo>
                  <a:lnTo>
                    <a:pt x="460438" y="1860165"/>
                  </a:lnTo>
                  <a:lnTo>
                    <a:pt x="423953" y="1834022"/>
                  </a:lnTo>
                  <a:lnTo>
                    <a:pt x="388732" y="1807049"/>
                  </a:lnTo>
                  <a:lnTo>
                    <a:pt x="354808" y="1779268"/>
                  </a:lnTo>
                  <a:lnTo>
                    <a:pt x="322215" y="1750704"/>
                  </a:lnTo>
                  <a:lnTo>
                    <a:pt x="290986" y="1721378"/>
                  </a:lnTo>
                  <a:lnTo>
                    <a:pt x="261154" y="1691315"/>
                  </a:lnTo>
                  <a:lnTo>
                    <a:pt x="232753" y="1660536"/>
                  </a:lnTo>
                  <a:lnTo>
                    <a:pt x="205815" y="1629066"/>
                  </a:lnTo>
                  <a:lnTo>
                    <a:pt x="180374" y="1596927"/>
                  </a:lnTo>
                  <a:lnTo>
                    <a:pt x="156463" y="1564142"/>
                  </a:lnTo>
                  <a:lnTo>
                    <a:pt x="134116" y="1530734"/>
                  </a:lnTo>
                  <a:lnTo>
                    <a:pt x="113365" y="1496727"/>
                  </a:lnTo>
                  <a:lnTo>
                    <a:pt x="94244" y="1462143"/>
                  </a:lnTo>
                  <a:lnTo>
                    <a:pt x="76787" y="1427005"/>
                  </a:lnTo>
                  <a:lnTo>
                    <a:pt x="61026" y="1391337"/>
                  </a:lnTo>
                  <a:lnTo>
                    <a:pt x="46994" y="1355162"/>
                  </a:lnTo>
                  <a:lnTo>
                    <a:pt x="34726" y="1318502"/>
                  </a:lnTo>
                  <a:lnTo>
                    <a:pt x="24254" y="1281380"/>
                  </a:lnTo>
                  <a:lnTo>
                    <a:pt x="15611" y="1243821"/>
                  </a:lnTo>
                  <a:lnTo>
                    <a:pt x="8831" y="1205846"/>
                  </a:lnTo>
                  <a:lnTo>
                    <a:pt x="3947" y="1167479"/>
                  </a:lnTo>
                  <a:lnTo>
                    <a:pt x="992" y="1128742"/>
                  </a:lnTo>
                  <a:lnTo>
                    <a:pt x="0" y="1089660"/>
                  </a:lnTo>
                  <a:close/>
                </a:path>
                <a:path w="3144520" h="2179320">
                  <a:moveTo>
                    <a:pt x="102997" y="1089660"/>
                  </a:moveTo>
                  <a:lnTo>
                    <a:pt x="104108" y="1128403"/>
                  </a:lnTo>
                  <a:lnTo>
                    <a:pt x="107416" y="1166768"/>
                  </a:lnTo>
                  <a:lnTo>
                    <a:pt x="112880" y="1204728"/>
                  </a:lnTo>
                  <a:lnTo>
                    <a:pt x="120458" y="1242254"/>
                  </a:lnTo>
                  <a:lnTo>
                    <a:pt x="130111" y="1279320"/>
                  </a:lnTo>
                  <a:lnTo>
                    <a:pt x="141796" y="1315898"/>
                  </a:lnTo>
                  <a:lnTo>
                    <a:pt x="155473" y="1351960"/>
                  </a:lnTo>
                  <a:lnTo>
                    <a:pt x="171102" y="1387479"/>
                  </a:lnTo>
                  <a:lnTo>
                    <a:pt x="188642" y="1422428"/>
                  </a:lnTo>
                  <a:lnTo>
                    <a:pt x="208051" y="1456780"/>
                  </a:lnTo>
                  <a:lnTo>
                    <a:pt x="229288" y="1490506"/>
                  </a:lnTo>
                  <a:lnTo>
                    <a:pt x="252314" y="1523579"/>
                  </a:lnTo>
                  <a:lnTo>
                    <a:pt x="277088" y="1555973"/>
                  </a:lnTo>
                  <a:lnTo>
                    <a:pt x="303567" y="1587659"/>
                  </a:lnTo>
                  <a:lnTo>
                    <a:pt x="331712" y="1618611"/>
                  </a:lnTo>
                  <a:lnTo>
                    <a:pt x="361482" y="1648800"/>
                  </a:lnTo>
                  <a:lnTo>
                    <a:pt x="392836" y="1678200"/>
                  </a:lnTo>
                  <a:lnTo>
                    <a:pt x="425732" y="1706782"/>
                  </a:lnTo>
                  <a:lnTo>
                    <a:pt x="460131" y="1734520"/>
                  </a:lnTo>
                  <a:lnTo>
                    <a:pt x="495992" y="1761386"/>
                  </a:lnTo>
                  <a:lnTo>
                    <a:pt x="533273" y="1787353"/>
                  </a:lnTo>
                  <a:lnTo>
                    <a:pt x="571933" y="1812393"/>
                  </a:lnTo>
                  <a:lnTo>
                    <a:pt x="611933" y="1836479"/>
                  </a:lnTo>
                  <a:lnTo>
                    <a:pt x="653230" y="1859583"/>
                  </a:lnTo>
                  <a:lnTo>
                    <a:pt x="695785" y="1881678"/>
                  </a:lnTo>
                  <a:lnTo>
                    <a:pt x="739556" y="1902737"/>
                  </a:lnTo>
                  <a:lnTo>
                    <a:pt x="784503" y="1922732"/>
                  </a:lnTo>
                  <a:lnTo>
                    <a:pt x="830584" y="1941636"/>
                  </a:lnTo>
                  <a:lnTo>
                    <a:pt x="877760" y="1959421"/>
                  </a:lnTo>
                  <a:lnTo>
                    <a:pt x="925988" y="1976060"/>
                  </a:lnTo>
                  <a:lnTo>
                    <a:pt x="975229" y="1991525"/>
                  </a:lnTo>
                  <a:lnTo>
                    <a:pt x="1025441" y="2005789"/>
                  </a:lnTo>
                  <a:lnTo>
                    <a:pt x="1076583" y="2018825"/>
                  </a:lnTo>
                  <a:lnTo>
                    <a:pt x="1128616" y="2030605"/>
                  </a:lnTo>
                  <a:lnTo>
                    <a:pt x="1181497" y="2041102"/>
                  </a:lnTo>
                  <a:lnTo>
                    <a:pt x="1235186" y="2050289"/>
                  </a:lnTo>
                  <a:lnTo>
                    <a:pt x="1289643" y="2058137"/>
                  </a:lnTo>
                  <a:lnTo>
                    <a:pt x="1344826" y="2064620"/>
                  </a:lnTo>
                  <a:lnTo>
                    <a:pt x="1400695" y="2069710"/>
                  </a:lnTo>
                  <a:lnTo>
                    <a:pt x="1457208" y="2073379"/>
                  </a:lnTo>
                  <a:lnTo>
                    <a:pt x="1514325" y="2075601"/>
                  </a:lnTo>
                  <a:lnTo>
                    <a:pt x="1572005" y="2076348"/>
                  </a:lnTo>
                  <a:lnTo>
                    <a:pt x="1629686" y="2075601"/>
                  </a:lnTo>
                  <a:lnTo>
                    <a:pt x="1686803" y="2073379"/>
                  </a:lnTo>
                  <a:lnTo>
                    <a:pt x="1743316" y="2069710"/>
                  </a:lnTo>
                  <a:lnTo>
                    <a:pt x="1799185" y="2064620"/>
                  </a:lnTo>
                  <a:lnTo>
                    <a:pt x="1854368" y="2058137"/>
                  </a:lnTo>
                  <a:lnTo>
                    <a:pt x="1908825" y="2050289"/>
                  </a:lnTo>
                  <a:lnTo>
                    <a:pt x="1962514" y="2041102"/>
                  </a:lnTo>
                  <a:lnTo>
                    <a:pt x="2015395" y="2030605"/>
                  </a:lnTo>
                  <a:lnTo>
                    <a:pt x="2067428" y="2018825"/>
                  </a:lnTo>
                  <a:lnTo>
                    <a:pt x="2118570" y="2005789"/>
                  </a:lnTo>
                  <a:lnTo>
                    <a:pt x="2168782" y="1991525"/>
                  </a:lnTo>
                  <a:lnTo>
                    <a:pt x="2218023" y="1976060"/>
                  </a:lnTo>
                  <a:lnTo>
                    <a:pt x="2266251" y="1959421"/>
                  </a:lnTo>
                  <a:lnTo>
                    <a:pt x="2313427" y="1941636"/>
                  </a:lnTo>
                  <a:lnTo>
                    <a:pt x="2359508" y="1922732"/>
                  </a:lnTo>
                  <a:lnTo>
                    <a:pt x="2404455" y="1902737"/>
                  </a:lnTo>
                  <a:lnTo>
                    <a:pt x="2448226" y="1881678"/>
                  </a:lnTo>
                  <a:lnTo>
                    <a:pt x="2490781" y="1859583"/>
                  </a:lnTo>
                  <a:lnTo>
                    <a:pt x="2532078" y="1836479"/>
                  </a:lnTo>
                  <a:lnTo>
                    <a:pt x="2572078" y="1812393"/>
                  </a:lnTo>
                  <a:lnTo>
                    <a:pt x="2610738" y="1787353"/>
                  </a:lnTo>
                  <a:lnTo>
                    <a:pt x="2648019" y="1761386"/>
                  </a:lnTo>
                  <a:lnTo>
                    <a:pt x="2683880" y="1734520"/>
                  </a:lnTo>
                  <a:lnTo>
                    <a:pt x="2718279" y="1706782"/>
                  </a:lnTo>
                  <a:lnTo>
                    <a:pt x="2751175" y="1678200"/>
                  </a:lnTo>
                  <a:lnTo>
                    <a:pt x="2782529" y="1648800"/>
                  </a:lnTo>
                  <a:lnTo>
                    <a:pt x="2812299" y="1618611"/>
                  </a:lnTo>
                  <a:lnTo>
                    <a:pt x="2840444" y="1587659"/>
                  </a:lnTo>
                  <a:lnTo>
                    <a:pt x="2866923" y="1555973"/>
                  </a:lnTo>
                  <a:lnTo>
                    <a:pt x="2891697" y="1523579"/>
                  </a:lnTo>
                  <a:lnTo>
                    <a:pt x="2914723" y="1490506"/>
                  </a:lnTo>
                  <a:lnTo>
                    <a:pt x="2935960" y="1456780"/>
                  </a:lnTo>
                  <a:lnTo>
                    <a:pt x="2955369" y="1422428"/>
                  </a:lnTo>
                  <a:lnTo>
                    <a:pt x="2972909" y="1387479"/>
                  </a:lnTo>
                  <a:lnTo>
                    <a:pt x="2988538" y="1351960"/>
                  </a:lnTo>
                  <a:lnTo>
                    <a:pt x="3002215" y="1315898"/>
                  </a:lnTo>
                  <a:lnTo>
                    <a:pt x="3013900" y="1279320"/>
                  </a:lnTo>
                  <a:lnTo>
                    <a:pt x="3023553" y="1242254"/>
                  </a:lnTo>
                  <a:lnTo>
                    <a:pt x="3031131" y="1204728"/>
                  </a:lnTo>
                  <a:lnTo>
                    <a:pt x="3036595" y="1166768"/>
                  </a:lnTo>
                  <a:lnTo>
                    <a:pt x="3039903" y="1128403"/>
                  </a:lnTo>
                  <a:lnTo>
                    <a:pt x="3041014" y="1089660"/>
                  </a:lnTo>
                  <a:lnTo>
                    <a:pt x="3039903" y="1050914"/>
                  </a:lnTo>
                  <a:lnTo>
                    <a:pt x="3036595" y="1012547"/>
                  </a:lnTo>
                  <a:lnTo>
                    <a:pt x="3031131" y="974587"/>
                  </a:lnTo>
                  <a:lnTo>
                    <a:pt x="3023553" y="937059"/>
                  </a:lnTo>
                  <a:lnTo>
                    <a:pt x="3013900" y="899993"/>
                  </a:lnTo>
                  <a:lnTo>
                    <a:pt x="3002215" y="863415"/>
                  </a:lnTo>
                  <a:lnTo>
                    <a:pt x="2988538" y="827352"/>
                  </a:lnTo>
                  <a:lnTo>
                    <a:pt x="2972909" y="791833"/>
                  </a:lnTo>
                  <a:lnTo>
                    <a:pt x="2955369" y="756884"/>
                  </a:lnTo>
                  <a:lnTo>
                    <a:pt x="2935960" y="722532"/>
                  </a:lnTo>
                  <a:lnTo>
                    <a:pt x="2914723" y="688807"/>
                  </a:lnTo>
                  <a:lnTo>
                    <a:pt x="2891697" y="655733"/>
                  </a:lnTo>
                  <a:lnTo>
                    <a:pt x="2866923" y="623340"/>
                  </a:lnTo>
                  <a:lnTo>
                    <a:pt x="2840444" y="591655"/>
                  </a:lnTo>
                  <a:lnTo>
                    <a:pt x="2812299" y="560704"/>
                  </a:lnTo>
                  <a:lnTo>
                    <a:pt x="2782529" y="530516"/>
                  </a:lnTo>
                  <a:lnTo>
                    <a:pt x="2751175" y="501117"/>
                  </a:lnTo>
                  <a:lnTo>
                    <a:pt x="2718279" y="472536"/>
                  </a:lnTo>
                  <a:lnTo>
                    <a:pt x="2683880" y="444799"/>
                  </a:lnTo>
                  <a:lnTo>
                    <a:pt x="2648019" y="417935"/>
                  </a:lnTo>
                  <a:lnTo>
                    <a:pt x="2610738" y="391969"/>
                  </a:lnTo>
                  <a:lnTo>
                    <a:pt x="2572078" y="366931"/>
                  </a:lnTo>
                  <a:lnTo>
                    <a:pt x="2532078" y="342846"/>
                  </a:lnTo>
                  <a:lnTo>
                    <a:pt x="2490781" y="319743"/>
                  </a:lnTo>
                  <a:lnTo>
                    <a:pt x="2448226" y="297650"/>
                  </a:lnTo>
                  <a:lnTo>
                    <a:pt x="2404455" y="276592"/>
                  </a:lnTo>
                  <a:lnTo>
                    <a:pt x="2359508" y="256599"/>
                  </a:lnTo>
                  <a:lnTo>
                    <a:pt x="2313427" y="237696"/>
                  </a:lnTo>
                  <a:lnTo>
                    <a:pt x="2266251" y="219913"/>
                  </a:lnTo>
                  <a:lnTo>
                    <a:pt x="2218023" y="203275"/>
                  </a:lnTo>
                  <a:lnTo>
                    <a:pt x="2168782" y="187811"/>
                  </a:lnTo>
                  <a:lnTo>
                    <a:pt x="2118570" y="173548"/>
                  </a:lnTo>
                  <a:lnTo>
                    <a:pt x="2067428" y="160513"/>
                  </a:lnTo>
                  <a:lnTo>
                    <a:pt x="2015395" y="148734"/>
                  </a:lnTo>
                  <a:lnTo>
                    <a:pt x="1962514" y="138238"/>
                  </a:lnTo>
                  <a:lnTo>
                    <a:pt x="1908825" y="129053"/>
                  </a:lnTo>
                  <a:lnTo>
                    <a:pt x="1854368" y="121205"/>
                  </a:lnTo>
                  <a:lnTo>
                    <a:pt x="1799185" y="114723"/>
                  </a:lnTo>
                  <a:lnTo>
                    <a:pt x="1743316" y="109634"/>
                  </a:lnTo>
                  <a:lnTo>
                    <a:pt x="1686803" y="105965"/>
                  </a:lnTo>
                  <a:lnTo>
                    <a:pt x="1629686" y="103743"/>
                  </a:lnTo>
                  <a:lnTo>
                    <a:pt x="1572005" y="102997"/>
                  </a:lnTo>
                  <a:lnTo>
                    <a:pt x="1514325" y="103743"/>
                  </a:lnTo>
                  <a:lnTo>
                    <a:pt x="1457208" y="105965"/>
                  </a:lnTo>
                  <a:lnTo>
                    <a:pt x="1400695" y="109634"/>
                  </a:lnTo>
                  <a:lnTo>
                    <a:pt x="1344826" y="114723"/>
                  </a:lnTo>
                  <a:lnTo>
                    <a:pt x="1289643" y="121205"/>
                  </a:lnTo>
                  <a:lnTo>
                    <a:pt x="1235186" y="129053"/>
                  </a:lnTo>
                  <a:lnTo>
                    <a:pt x="1181497" y="138238"/>
                  </a:lnTo>
                  <a:lnTo>
                    <a:pt x="1128616" y="148734"/>
                  </a:lnTo>
                  <a:lnTo>
                    <a:pt x="1076583" y="160513"/>
                  </a:lnTo>
                  <a:lnTo>
                    <a:pt x="1025441" y="173548"/>
                  </a:lnTo>
                  <a:lnTo>
                    <a:pt x="975229" y="187811"/>
                  </a:lnTo>
                  <a:lnTo>
                    <a:pt x="925988" y="203275"/>
                  </a:lnTo>
                  <a:lnTo>
                    <a:pt x="877760" y="219913"/>
                  </a:lnTo>
                  <a:lnTo>
                    <a:pt x="830584" y="237696"/>
                  </a:lnTo>
                  <a:lnTo>
                    <a:pt x="784503" y="256599"/>
                  </a:lnTo>
                  <a:lnTo>
                    <a:pt x="739556" y="276592"/>
                  </a:lnTo>
                  <a:lnTo>
                    <a:pt x="695785" y="297650"/>
                  </a:lnTo>
                  <a:lnTo>
                    <a:pt x="653230" y="319743"/>
                  </a:lnTo>
                  <a:lnTo>
                    <a:pt x="611933" y="342846"/>
                  </a:lnTo>
                  <a:lnTo>
                    <a:pt x="571933" y="366931"/>
                  </a:lnTo>
                  <a:lnTo>
                    <a:pt x="533273" y="391969"/>
                  </a:lnTo>
                  <a:lnTo>
                    <a:pt x="495992" y="417935"/>
                  </a:lnTo>
                  <a:lnTo>
                    <a:pt x="460131" y="444799"/>
                  </a:lnTo>
                  <a:lnTo>
                    <a:pt x="425732" y="472536"/>
                  </a:lnTo>
                  <a:lnTo>
                    <a:pt x="392836" y="501117"/>
                  </a:lnTo>
                  <a:lnTo>
                    <a:pt x="361482" y="530516"/>
                  </a:lnTo>
                  <a:lnTo>
                    <a:pt x="331712" y="560704"/>
                  </a:lnTo>
                  <a:lnTo>
                    <a:pt x="303567" y="591655"/>
                  </a:lnTo>
                  <a:lnTo>
                    <a:pt x="277088" y="623340"/>
                  </a:lnTo>
                  <a:lnTo>
                    <a:pt x="252314" y="655733"/>
                  </a:lnTo>
                  <a:lnTo>
                    <a:pt x="229288" y="688807"/>
                  </a:lnTo>
                  <a:lnTo>
                    <a:pt x="208051" y="722532"/>
                  </a:lnTo>
                  <a:lnTo>
                    <a:pt x="188642" y="756884"/>
                  </a:lnTo>
                  <a:lnTo>
                    <a:pt x="171102" y="791833"/>
                  </a:lnTo>
                  <a:lnTo>
                    <a:pt x="155473" y="827352"/>
                  </a:lnTo>
                  <a:lnTo>
                    <a:pt x="141796" y="863415"/>
                  </a:lnTo>
                  <a:lnTo>
                    <a:pt x="130111" y="899993"/>
                  </a:lnTo>
                  <a:lnTo>
                    <a:pt x="120458" y="937059"/>
                  </a:lnTo>
                  <a:lnTo>
                    <a:pt x="112880" y="974587"/>
                  </a:lnTo>
                  <a:lnTo>
                    <a:pt x="107416" y="1012547"/>
                  </a:lnTo>
                  <a:lnTo>
                    <a:pt x="104108" y="1050914"/>
                  </a:lnTo>
                  <a:lnTo>
                    <a:pt x="102997" y="108966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52400"/>
            <a:ext cx="58039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 smtClean="0"/>
              <a:t>Personnel</a:t>
            </a:r>
            <a:r>
              <a:rPr sz="4000" spc="-114" dirty="0" smtClean="0"/>
              <a:t> </a:t>
            </a:r>
            <a:r>
              <a:rPr sz="4000" dirty="0" smtClean="0"/>
              <a:t>Integrity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850137"/>
            <a:ext cx="8699500" cy="490070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>
                <a:solidFill>
                  <a:srgbClr val="333399"/>
                </a:solidFill>
                <a:latin typeface="Arial"/>
                <a:cs typeface="Arial"/>
              </a:rPr>
              <a:t>Preventing </a:t>
            </a:r>
            <a:r>
              <a:rPr sz="3200" dirty="0">
                <a:solidFill>
                  <a:srgbClr val="333399"/>
                </a:solidFill>
                <a:latin typeface="Arial"/>
                <a:cs typeface="Arial"/>
              </a:rPr>
              <a:t>employees from </a:t>
            </a:r>
            <a:r>
              <a:rPr sz="3200" spc="-5" dirty="0">
                <a:solidFill>
                  <a:srgbClr val="333399"/>
                </a:solidFill>
                <a:latin typeface="Arial"/>
                <a:cs typeface="Arial"/>
              </a:rPr>
              <a:t>becoming</a:t>
            </a:r>
            <a:r>
              <a:rPr sz="3200" spc="6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333399"/>
                </a:solidFill>
                <a:latin typeface="Arial"/>
                <a:cs typeface="Arial"/>
              </a:rPr>
              <a:t>attackers</a:t>
            </a: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039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Consider:</a:t>
            </a:r>
          </a:p>
          <a:p>
            <a:pPr marL="755015" lvl="1" indent="-285750">
              <a:lnSpc>
                <a:spcPct val="100000"/>
              </a:lnSpc>
              <a:spcBef>
                <a:spcPts val="22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Employees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Executives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Customers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Visitors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Contractors </a:t>
            </a:r>
            <a:r>
              <a:rPr sz="2800" dirty="0">
                <a:latin typeface="Arial"/>
                <a:cs typeface="Arial"/>
              </a:rPr>
              <a:t>&amp;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Consultants</a:t>
            </a:r>
            <a:endParaRPr sz="2800" dirty="0">
              <a:latin typeface="Arial"/>
              <a:cs typeface="Arial"/>
            </a:endParaRPr>
          </a:p>
          <a:p>
            <a:pPr marL="353695" marR="180975" indent="-341630">
              <a:lnSpc>
                <a:spcPts val="3020"/>
              </a:lnSpc>
              <a:spcBef>
                <a:spcPts val="63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All these groups obtain some form of access  </a:t>
            </a:r>
            <a:r>
              <a:rPr sz="3200" dirty="0">
                <a:latin typeface="Arial"/>
                <a:cs typeface="Arial"/>
              </a:rPr>
              <a:t>privileges</a:t>
            </a:r>
          </a:p>
          <a:p>
            <a:pPr marL="353695" indent="-341630">
              <a:lnSpc>
                <a:spcPct val="100000"/>
              </a:lnSpc>
              <a:spcBef>
                <a:spcPts val="22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How to </a:t>
            </a:r>
            <a:r>
              <a:rPr sz="3200" dirty="0">
                <a:latin typeface="Arial"/>
                <a:cs typeface="Arial"/>
              </a:rPr>
              <a:t>make sure privileges are </a:t>
            </a:r>
            <a:r>
              <a:rPr sz="3200" spc="-5" dirty="0">
                <a:latin typeface="Arial"/>
                <a:cs typeface="Arial"/>
              </a:rPr>
              <a:t>not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abused?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271653"/>
            <a:ext cx="52063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Personnel </a:t>
            </a:r>
            <a:r>
              <a:rPr spc="-5" smtClean="0"/>
              <a:t>crime</a:t>
            </a:r>
            <a:r>
              <a:rPr spc="-100" smtClean="0"/>
              <a:t> </a:t>
            </a:r>
            <a:r>
              <a:rPr smtClean="0"/>
              <a:t>statistics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5900" y="1175461"/>
            <a:ext cx="8284209" cy="50629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ts val="2735"/>
              </a:lnSpc>
              <a:spcBef>
                <a:spcPts val="1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Organisations </a:t>
            </a:r>
            <a:r>
              <a:rPr sz="2800" dirty="0">
                <a:latin typeface="Arial"/>
                <a:cs typeface="Arial"/>
              </a:rPr>
              <a:t>report </a:t>
            </a:r>
            <a:r>
              <a:rPr sz="2800" spc="-5" dirty="0">
                <a:latin typeface="Arial"/>
                <a:cs typeface="Arial"/>
              </a:rPr>
              <a:t>that </a:t>
            </a:r>
            <a:r>
              <a:rPr sz="2800" dirty="0">
                <a:latin typeface="Arial"/>
                <a:cs typeface="Arial"/>
              </a:rPr>
              <a:t>a </a:t>
            </a:r>
            <a:r>
              <a:rPr sz="2800" spc="-5" dirty="0">
                <a:latin typeface="Arial"/>
                <a:cs typeface="Arial"/>
              </a:rPr>
              <a:t>large </a:t>
            </a:r>
            <a:r>
              <a:rPr sz="2800" dirty="0">
                <a:latin typeface="Arial"/>
                <a:cs typeface="Arial"/>
              </a:rPr>
              <a:t>proportion of</a:t>
            </a:r>
            <a:r>
              <a:rPr sz="2800" spc="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computer</a:t>
            </a:r>
          </a:p>
          <a:p>
            <a:pPr marL="353695">
              <a:lnSpc>
                <a:spcPts val="2735"/>
              </a:lnSpc>
            </a:pPr>
            <a:r>
              <a:rPr sz="2800" spc="-5" dirty="0">
                <a:latin typeface="Arial"/>
                <a:cs typeface="Arial"/>
              </a:rPr>
              <a:t>crimes originate </a:t>
            </a:r>
            <a:r>
              <a:rPr sz="2800" dirty="0">
                <a:latin typeface="Arial"/>
                <a:cs typeface="Arial"/>
              </a:rPr>
              <a:t>from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inside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US </a:t>
            </a:r>
            <a:r>
              <a:rPr sz="2800" dirty="0">
                <a:latin typeface="Arial"/>
                <a:cs typeface="Arial"/>
              </a:rPr>
              <a:t>Statistics </a:t>
            </a:r>
            <a:r>
              <a:rPr sz="2800" spc="-5" dirty="0">
                <a:latin typeface="Arial"/>
                <a:cs typeface="Arial"/>
              </a:rPr>
              <a:t>(PWC) 2014, 2015,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2016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85"/>
              </a:spcBef>
              <a:buChar char="–"/>
              <a:tabLst>
                <a:tab pos="755015" algn="l"/>
                <a:tab pos="755650" algn="l"/>
              </a:tabLst>
            </a:pPr>
            <a:r>
              <a:rPr sz="1400" spc="-5" dirty="0">
                <a:latin typeface="Arial"/>
                <a:cs typeface="Arial"/>
                <a:hlinkClick r:id="rId2"/>
              </a:rPr>
              <a:t>http://www.pwc.com/us/en/increasing-it-effectiveness/publications/assets/2014-us-state-of-cybercrime.pdf</a:t>
            </a:r>
            <a:endParaRPr sz="1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015" algn="l"/>
                <a:tab pos="755650" algn="l"/>
              </a:tabLst>
            </a:pPr>
            <a:r>
              <a:rPr sz="1400" spc="-5" dirty="0">
                <a:latin typeface="Arial"/>
                <a:cs typeface="Arial"/>
                <a:hlinkClick r:id="rId3"/>
              </a:rPr>
              <a:t>https://insights.sei.cmu.edu/insider-threat/2017/01/2016-us-state-of-cybercrime-highlights.html</a:t>
            </a:r>
            <a:endParaRPr sz="1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34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28% had insider attacks, 32% very concerned about insider</a:t>
            </a:r>
            <a:r>
              <a:rPr sz="2400" spc="-229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threats</a:t>
            </a:r>
          </a:p>
          <a:p>
            <a:pPr marL="353695" indent="-341630">
              <a:lnSpc>
                <a:spcPct val="100000"/>
              </a:lnSpc>
              <a:spcBef>
                <a:spcPts val="30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Australian </a:t>
            </a:r>
            <a:r>
              <a:rPr sz="2800" dirty="0">
                <a:latin typeface="Arial"/>
                <a:cs typeface="Arial"/>
              </a:rPr>
              <a:t>Statistics </a:t>
            </a:r>
            <a:r>
              <a:rPr sz="2800" spc="-5" dirty="0">
                <a:latin typeface="Arial"/>
                <a:cs typeface="Arial"/>
              </a:rPr>
              <a:t>(CERT Australia)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2015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015" algn="l"/>
                <a:tab pos="755650" algn="l"/>
              </a:tabLst>
            </a:pPr>
            <a:r>
              <a:rPr spc="-5" dirty="0">
                <a:latin typeface="Arial"/>
                <a:cs typeface="Arial"/>
                <a:hlinkClick r:id="rId4"/>
              </a:rPr>
              <a:t>http://apo.org.au/research/cyber-crime-and-security-survey-report-2013</a:t>
            </a:r>
            <a:endParaRPr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5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14% had insider attacks, 60% </a:t>
            </a:r>
            <a:r>
              <a:rPr sz="2400" spc="-5" dirty="0">
                <a:latin typeface="Arial"/>
                <a:cs typeface="Arial"/>
              </a:rPr>
              <a:t>very </a:t>
            </a:r>
            <a:r>
              <a:rPr sz="2400" dirty="0">
                <a:latin typeface="Arial"/>
                <a:cs typeface="Arial"/>
              </a:rPr>
              <a:t>concerned avout insider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threats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7062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Strengthening employee</a:t>
            </a:r>
            <a:r>
              <a:rPr spc="-135" smtClean="0"/>
              <a:t> </a:t>
            </a:r>
            <a:r>
              <a:rPr smtClean="0"/>
              <a:t>integrity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17980"/>
            <a:ext cx="7942580" cy="422656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Difficult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determine long </a:t>
            </a:r>
            <a:r>
              <a:rPr sz="2400" dirty="0">
                <a:latin typeface="Arial"/>
                <a:cs typeface="Arial"/>
              </a:rPr>
              <a:t>term </a:t>
            </a:r>
            <a:r>
              <a:rPr sz="2400" spc="-5" dirty="0">
                <a:latin typeface="Arial"/>
                <a:cs typeface="Arial"/>
              </a:rPr>
              <a:t>integrity of </a:t>
            </a:r>
            <a:r>
              <a:rPr sz="2400" dirty="0">
                <a:latin typeface="Arial"/>
                <a:cs typeface="Arial"/>
              </a:rPr>
              <a:t>staff at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hiring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Integrity can </a:t>
            </a:r>
            <a:r>
              <a:rPr sz="2400" spc="-5" dirty="0">
                <a:latin typeface="Arial"/>
                <a:cs typeface="Arial"/>
              </a:rPr>
              <a:t>change, influenced </a:t>
            </a:r>
            <a:r>
              <a:rPr sz="2400" dirty="0">
                <a:latin typeface="Arial"/>
                <a:cs typeface="Arial"/>
              </a:rPr>
              <a:t>by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events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1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All personnel should follow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awareness</a:t>
            </a:r>
            <a:r>
              <a:rPr sz="2400" spc="1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training</a:t>
            </a:r>
            <a:endParaRPr sz="2400">
              <a:latin typeface="Arial"/>
              <a:cs typeface="Arial"/>
            </a:endParaRPr>
          </a:p>
          <a:p>
            <a:pPr marL="353695" marR="509905" indent="-341630">
              <a:lnSpc>
                <a:spcPts val="2590"/>
              </a:lnSpc>
              <a:spcBef>
                <a:spcPts val="64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Reminders about security policy and warnings about  consequences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intentional breach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policy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29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Will strengthen power of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judgment</a:t>
            </a:r>
            <a:endParaRPr sz="2000">
              <a:latin typeface="Arial"/>
              <a:cs typeface="Arial"/>
            </a:endParaRPr>
          </a:p>
          <a:p>
            <a:pPr marL="353695" marR="5080" indent="-341630">
              <a:lnSpc>
                <a:spcPts val="2590"/>
              </a:lnSpc>
              <a:spcBef>
                <a:spcPts val="64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Personnel in highly </a:t>
            </a:r>
            <a:r>
              <a:rPr sz="2400" dirty="0">
                <a:latin typeface="Arial"/>
                <a:cs typeface="Arial"/>
              </a:rPr>
              <a:t>trusted </a:t>
            </a:r>
            <a:r>
              <a:rPr sz="2400" spc="-5" dirty="0">
                <a:latin typeface="Arial"/>
                <a:cs typeface="Arial"/>
              </a:rPr>
              <a:t>positions </a:t>
            </a:r>
            <a:r>
              <a:rPr sz="2400" dirty="0">
                <a:latin typeface="Arial"/>
                <a:cs typeface="Arial"/>
              </a:rPr>
              <a:t>must </a:t>
            </a:r>
            <a:r>
              <a:rPr sz="2400" spc="-10" dirty="0">
                <a:latin typeface="Arial"/>
                <a:cs typeface="Arial"/>
              </a:rPr>
              <a:t>be </a:t>
            </a:r>
            <a:r>
              <a:rPr sz="2400" spc="-5" dirty="0">
                <a:latin typeface="Arial"/>
                <a:cs typeface="Arial"/>
              </a:rPr>
              <a:t>supported,  trained and monitored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7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Support and monitor employees in difficult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situations:</a:t>
            </a:r>
            <a:endParaRPr sz="2400">
              <a:latin typeface="Arial"/>
              <a:cs typeface="Arial"/>
            </a:endParaRPr>
          </a:p>
          <a:p>
            <a:pPr marL="1155700" indent="-229235">
              <a:lnSpc>
                <a:spcPct val="100000"/>
              </a:lnSpc>
              <a:spcBef>
                <a:spcPts val="215"/>
              </a:spcBef>
              <a:buChar char="•"/>
              <a:tabLst>
                <a:tab pos="1156335" algn="l"/>
              </a:tabLst>
            </a:pPr>
            <a:r>
              <a:rPr sz="2400" spc="-5" dirty="0">
                <a:latin typeface="Arial"/>
                <a:cs typeface="Arial"/>
              </a:rPr>
              <a:t>conflict, loss </a:t>
            </a:r>
            <a:r>
              <a:rPr sz="2400" dirty="0">
                <a:latin typeface="Arial"/>
                <a:cs typeface="Arial"/>
              </a:rPr>
              <a:t>of job, </a:t>
            </a:r>
            <a:r>
              <a:rPr sz="2400" spc="-5" dirty="0">
                <a:latin typeface="Arial"/>
                <a:cs typeface="Arial"/>
              </a:rPr>
              <a:t>personal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problems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1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Stay </a:t>
            </a:r>
            <a:r>
              <a:rPr sz="2400" spc="-5" dirty="0">
                <a:latin typeface="Arial"/>
                <a:cs typeface="Arial"/>
              </a:rPr>
              <a:t>on good </a:t>
            </a:r>
            <a:r>
              <a:rPr sz="2400" dirty="0">
                <a:latin typeface="Arial"/>
                <a:cs typeface="Arial"/>
              </a:rPr>
              <a:t>terms </a:t>
            </a:r>
            <a:r>
              <a:rPr sz="2400" spc="-5" dirty="0">
                <a:latin typeface="Arial"/>
                <a:cs typeface="Arial"/>
              </a:rPr>
              <a:t>with </a:t>
            </a:r>
            <a:r>
              <a:rPr sz="2400" dirty="0">
                <a:latin typeface="Arial"/>
                <a:cs typeface="Arial"/>
              </a:rPr>
              <a:t>staff </a:t>
            </a:r>
            <a:r>
              <a:rPr sz="2400" spc="-5" dirty="0">
                <a:latin typeface="Arial"/>
                <a:cs typeface="Arial"/>
              </a:rPr>
              <a:t>leaving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company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10613" y="527430"/>
            <a:ext cx="5919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Security </a:t>
            </a:r>
            <a:r>
              <a:rPr smtClean="0"/>
              <a:t>Management</a:t>
            </a:r>
            <a:r>
              <a:rPr spc="-75" smtClean="0"/>
              <a:t> </a:t>
            </a:r>
            <a:r>
              <a:rPr smtClean="0"/>
              <a:t>Levels</a:t>
            </a:r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833437" y="1366837"/>
            <a:ext cx="8190865" cy="4549775"/>
            <a:chOff x="833437" y="1366837"/>
            <a:chExt cx="8190865" cy="4549775"/>
          </a:xfrm>
        </p:grpSpPr>
        <p:sp>
          <p:nvSpPr>
            <p:cNvPr id="4" name="object 4"/>
            <p:cNvSpPr/>
            <p:nvPr/>
          </p:nvSpPr>
          <p:spPr>
            <a:xfrm>
              <a:off x="838200" y="1371600"/>
              <a:ext cx="8181340" cy="4540250"/>
            </a:xfrm>
            <a:custGeom>
              <a:avLst/>
              <a:gdLst/>
              <a:ahLst/>
              <a:cxnLst/>
              <a:rect l="l" t="t" r="r" b="b"/>
              <a:pathLst>
                <a:path w="8181340" h="4540250">
                  <a:moveTo>
                    <a:pt x="0" y="4539996"/>
                  </a:moveTo>
                  <a:lnTo>
                    <a:pt x="4090416" y="0"/>
                  </a:lnTo>
                  <a:lnTo>
                    <a:pt x="8180832" y="4539996"/>
                  </a:lnTo>
                  <a:lnTo>
                    <a:pt x="0" y="4539996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8200" y="4828032"/>
              <a:ext cx="8181340" cy="1083945"/>
            </a:xfrm>
            <a:custGeom>
              <a:avLst/>
              <a:gdLst/>
              <a:ahLst/>
              <a:cxnLst/>
              <a:rect l="l" t="t" r="r" b="b"/>
              <a:pathLst>
                <a:path w="8181340" h="1083945">
                  <a:moveTo>
                    <a:pt x="7220204" y="0"/>
                  </a:moveTo>
                  <a:lnTo>
                    <a:pt x="960627" y="0"/>
                  </a:lnTo>
                  <a:lnTo>
                    <a:pt x="0" y="1083564"/>
                  </a:lnTo>
                  <a:lnTo>
                    <a:pt x="8180832" y="1083564"/>
                  </a:lnTo>
                  <a:lnTo>
                    <a:pt x="7220204" y="0"/>
                  </a:lnTo>
                  <a:close/>
                </a:path>
              </a:pathLst>
            </a:custGeom>
            <a:solidFill>
              <a:srgbClr val="00FF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8200" y="4828032"/>
              <a:ext cx="8181340" cy="1083945"/>
            </a:xfrm>
            <a:custGeom>
              <a:avLst/>
              <a:gdLst/>
              <a:ahLst/>
              <a:cxnLst/>
              <a:rect l="l" t="t" r="r" b="b"/>
              <a:pathLst>
                <a:path w="8181340" h="1083945">
                  <a:moveTo>
                    <a:pt x="0" y="1083564"/>
                  </a:moveTo>
                  <a:lnTo>
                    <a:pt x="960627" y="0"/>
                  </a:lnTo>
                  <a:lnTo>
                    <a:pt x="7220204" y="0"/>
                  </a:lnTo>
                  <a:lnTo>
                    <a:pt x="8180832" y="1083564"/>
                  </a:lnTo>
                  <a:lnTo>
                    <a:pt x="0" y="1083564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678683" y="5088128"/>
            <a:ext cx="4499610" cy="3077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315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IT Security</a:t>
            </a:r>
            <a:r>
              <a:rPr sz="2400" spc="-80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Operations</a:t>
            </a:r>
            <a:endParaRPr sz="2400" dirty="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814893" y="3738181"/>
            <a:ext cx="6238240" cy="1094740"/>
            <a:chOff x="1814893" y="3738181"/>
            <a:chExt cx="6238240" cy="1094740"/>
          </a:xfrm>
        </p:grpSpPr>
        <p:sp>
          <p:nvSpPr>
            <p:cNvPr id="9" name="object 9"/>
            <p:cNvSpPr/>
            <p:nvPr/>
          </p:nvSpPr>
          <p:spPr>
            <a:xfrm>
              <a:off x="1819655" y="3742944"/>
              <a:ext cx="6228715" cy="1085215"/>
            </a:xfrm>
            <a:custGeom>
              <a:avLst/>
              <a:gdLst/>
              <a:ahLst/>
              <a:cxnLst/>
              <a:rect l="l" t="t" r="r" b="b"/>
              <a:pathLst>
                <a:path w="6228715" h="1085214">
                  <a:moveTo>
                    <a:pt x="5251069" y="0"/>
                  </a:moveTo>
                  <a:lnTo>
                    <a:pt x="977519" y="0"/>
                  </a:lnTo>
                  <a:lnTo>
                    <a:pt x="0" y="1085087"/>
                  </a:lnTo>
                  <a:lnTo>
                    <a:pt x="6228588" y="1085087"/>
                  </a:lnTo>
                  <a:lnTo>
                    <a:pt x="5251069" y="0"/>
                  </a:lnTo>
                  <a:close/>
                </a:path>
              </a:pathLst>
            </a:custGeom>
            <a:solidFill>
              <a:srgbClr val="60D5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819655" y="3742944"/>
              <a:ext cx="6228715" cy="1085215"/>
            </a:xfrm>
            <a:custGeom>
              <a:avLst/>
              <a:gdLst/>
              <a:ahLst/>
              <a:cxnLst/>
              <a:rect l="l" t="t" r="r" b="b"/>
              <a:pathLst>
                <a:path w="6228715" h="1085214">
                  <a:moveTo>
                    <a:pt x="0" y="1085087"/>
                  </a:moveTo>
                  <a:lnTo>
                    <a:pt x="977519" y="0"/>
                  </a:lnTo>
                  <a:lnTo>
                    <a:pt x="5251069" y="0"/>
                  </a:lnTo>
                  <a:lnTo>
                    <a:pt x="6228588" y="1085087"/>
                  </a:lnTo>
                  <a:lnTo>
                    <a:pt x="0" y="1085087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80741" y="3876294"/>
            <a:ext cx="4107815" cy="605294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algn="ctr">
              <a:lnSpc>
                <a:spcPts val="2230"/>
              </a:lnSpc>
              <a:spcBef>
                <a:spcPts val="320"/>
              </a:spcBef>
            </a:pPr>
            <a:r>
              <a:rPr sz="2400" dirty="0">
                <a:latin typeface="Arial"/>
                <a:cs typeface="Arial"/>
              </a:rPr>
              <a:t>Information Security </a:t>
            </a:r>
            <a:r>
              <a:rPr sz="2400" dirty="0" smtClean="0">
                <a:latin typeface="Arial"/>
                <a:cs typeface="Arial"/>
              </a:rPr>
              <a:t>Management</a:t>
            </a:r>
            <a:endParaRPr sz="2400" dirty="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797873" y="1366837"/>
            <a:ext cx="4263390" cy="2381250"/>
            <a:chOff x="2797873" y="1366837"/>
            <a:chExt cx="4263390" cy="2381250"/>
          </a:xfrm>
        </p:grpSpPr>
        <p:sp>
          <p:nvSpPr>
            <p:cNvPr id="13" name="object 13"/>
            <p:cNvSpPr/>
            <p:nvPr/>
          </p:nvSpPr>
          <p:spPr>
            <a:xfrm>
              <a:off x="2802635" y="1371600"/>
              <a:ext cx="4253865" cy="2371725"/>
            </a:xfrm>
            <a:custGeom>
              <a:avLst/>
              <a:gdLst/>
              <a:ahLst/>
              <a:cxnLst/>
              <a:rect l="l" t="t" r="r" b="b"/>
              <a:pathLst>
                <a:path w="4253865" h="2371725">
                  <a:moveTo>
                    <a:pt x="2126741" y="0"/>
                  </a:moveTo>
                  <a:lnTo>
                    <a:pt x="0" y="2371344"/>
                  </a:lnTo>
                  <a:lnTo>
                    <a:pt x="4253484" y="2371344"/>
                  </a:lnTo>
                  <a:lnTo>
                    <a:pt x="2126741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802635" y="1371600"/>
              <a:ext cx="4253865" cy="2371725"/>
            </a:xfrm>
            <a:custGeom>
              <a:avLst/>
              <a:gdLst/>
              <a:ahLst/>
              <a:cxnLst/>
              <a:rect l="l" t="t" r="r" b="b"/>
              <a:pathLst>
                <a:path w="4253865" h="2371725">
                  <a:moveTo>
                    <a:pt x="0" y="2371344"/>
                  </a:moveTo>
                  <a:lnTo>
                    <a:pt x="2126741" y="0"/>
                  </a:lnTo>
                  <a:lnTo>
                    <a:pt x="4253484" y="2371344"/>
                  </a:lnTo>
                  <a:lnTo>
                    <a:pt x="0" y="2371344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390962" y="2440519"/>
            <a:ext cx="3075052" cy="1065100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681355" marR="673735" indent="-2540" algn="ctr">
              <a:lnSpc>
                <a:spcPct val="93000"/>
              </a:lnSpc>
              <a:spcBef>
                <a:spcPts val="270"/>
              </a:spcBef>
            </a:pPr>
            <a:r>
              <a:rPr sz="2400" dirty="0">
                <a:latin typeface="Arial"/>
                <a:cs typeface="Arial"/>
              </a:rPr>
              <a:t>Information  Security  </a:t>
            </a:r>
            <a:r>
              <a:rPr sz="2400" dirty="0" smtClean="0">
                <a:latin typeface="Arial"/>
                <a:cs typeface="Arial"/>
              </a:rPr>
              <a:t>Governan</a:t>
            </a:r>
            <a:r>
              <a:rPr sz="2400" spc="5" dirty="0" smtClean="0">
                <a:latin typeface="Arial"/>
                <a:cs typeface="Arial"/>
              </a:rPr>
              <a:t>c</a:t>
            </a:r>
            <a:r>
              <a:rPr sz="2400" dirty="0" smtClean="0">
                <a:latin typeface="Arial"/>
                <a:cs typeface="Arial"/>
              </a:rPr>
              <a:t>e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76072" y="1267967"/>
            <a:ext cx="2856230" cy="2252980"/>
          </a:xfrm>
          <a:custGeom>
            <a:avLst/>
            <a:gdLst/>
            <a:ahLst/>
            <a:cxnLst/>
            <a:rect l="l" t="t" r="r" b="b"/>
            <a:pathLst>
              <a:path w="2856229" h="2252979">
                <a:moveTo>
                  <a:pt x="0" y="797306"/>
                </a:moveTo>
                <a:lnTo>
                  <a:pt x="1427988" y="0"/>
                </a:lnTo>
                <a:lnTo>
                  <a:pt x="2855976" y="797306"/>
                </a:lnTo>
                <a:lnTo>
                  <a:pt x="2339848" y="797306"/>
                </a:lnTo>
                <a:lnTo>
                  <a:pt x="2339848" y="2252472"/>
                </a:lnTo>
                <a:lnTo>
                  <a:pt x="516191" y="2252472"/>
                </a:lnTo>
                <a:lnTo>
                  <a:pt x="516191" y="797306"/>
                </a:lnTo>
                <a:lnTo>
                  <a:pt x="0" y="797306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199184" y="1781937"/>
            <a:ext cx="1609090" cy="17487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2315"/>
              </a:lnSpc>
              <a:spcBef>
                <a:spcPts val="105"/>
              </a:spcBef>
            </a:pPr>
            <a:r>
              <a:rPr sz="2000" dirty="0">
                <a:latin typeface="Arial"/>
                <a:cs typeface="Arial"/>
              </a:rPr>
              <a:t>Set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enterprise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ts val="2235"/>
              </a:lnSpc>
            </a:pPr>
            <a:r>
              <a:rPr sz="2000" dirty="0">
                <a:latin typeface="Arial"/>
                <a:cs typeface="Arial"/>
              </a:rPr>
              <a:t>objectives.</a:t>
            </a:r>
            <a:endParaRPr sz="2000">
              <a:latin typeface="Arial"/>
              <a:cs typeface="Arial"/>
            </a:endParaRPr>
          </a:p>
          <a:p>
            <a:pPr marL="82550" marR="73660" indent="-1270" algn="ctr">
              <a:lnSpc>
                <a:spcPts val="2230"/>
              </a:lnSpc>
              <a:spcBef>
                <a:spcPts val="130"/>
              </a:spcBef>
            </a:pPr>
            <a:r>
              <a:rPr sz="2000" dirty="0">
                <a:latin typeface="Arial"/>
                <a:cs typeface="Arial"/>
              </a:rPr>
              <a:t>Balance  stakeholder  value  propo</a:t>
            </a:r>
            <a:r>
              <a:rPr sz="2000" spc="10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it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dirty="0">
                <a:latin typeface="Arial"/>
                <a:cs typeface="Arial"/>
              </a:rPr>
              <a:t>on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1627" y="3557015"/>
            <a:ext cx="1850389" cy="2254250"/>
          </a:xfrm>
          <a:custGeom>
            <a:avLst/>
            <a:gdLst/>
            <a:ahLst/>
            <a:cxnLst/>
            <a:rect l="l" t="t" r="r" b="b"/>
            <a:pathLst>
              <a:path w="1850389" h="2254250">
                <a:moveTo>
                  <a:pt x="0" y="654939"/>
                </a:moveTo>
                <a:lnTo>
                  <a:pt x="925068" y="0"/>
                </a:lnTo>
                <a:lnTo>
                  <a:pt x="1850136" y="654939"/>
                </a:lnTo>
                <a:lnTo>
                  <a:pt x="1594230" y="654939"/>
                </a:lnTo>
                <a:lnTo>
                  <a:pt x="1594230" y="2253996"/>
                </a:lnTo>
                <a:lnTo>
                  <a:pt x="255841" y="2253996"/>
                </a:lnTo>
                <a:lnTo>
                  <a:pt x="255841" y="654939"/>
                </a:lnTo>
                <a:lnTo>
                  <a:pt x="0" y="654939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17068" y="4036567"/>
            <a:ext cx="1158875" cy="89789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 indent="114300">
              <a:lnSpc>
                <a:spcPts val="2230"/>
              </a:lnSpc>
              <a:spcBef>
                <a:spcPts val="320"/>
              </a:spcBef>
            </a:pPr>
            <a:r>
              <a:rPr sz="2000" dirty="0">
                <a:latin typeface="Arial"/>
                <a:cs typeface="Arial"/>
              </a:rPr>
              <a:t>Achieve  enterpri</a:t>
            </a:r>
            <a:r>
              <a:rPr sz="2000" spc="5" dirty="0">
                <a:latin typeface="Arial"/>
                <a:cs typeface="Arial"/>
              </a:rPr>
              <a:t>s</a:t>
            </a:r>
            <a:r>
              <a:rPr sz="2000" dirty="0">
                <a:latin typeface="Arial"/>
                <a:cs typeface="Arial"/>
              </a:rPr>
              <a:t>e  obje</a:t>
            </a:r>
            <a:r>
              <a:rPr sz="2000" spc="5" dirty="0">
                <a:latin typeface="Arial"/>
                <a:cs typeface="Arial"/>
              </a:rPr>
              <a:t>c</a:t>
            </a:r>
            <a:r>
              <a:rPr sz="2000" dirty="0">
                <a:latin typeface="Arial"/>
                <a:cs typeface="Arial"/>
              </a:rPr>
              <a:t>ti</a:t>
            </a:r>
            <a:r>
              <a:rPr sz="2000" spc="-15" dirty="0">
                <a:latin typeface="Arial"/>
                <a:cs typeface="Arial"/>
              </a:rPr>
              <a:t>v</a:t>
            </a:r>
            <a:r>
              <a:rPr sz="2000" dirty="0">
                <a:latin typeface="Arial"/>
                <a:cs typeface="Arial"/>
              </a:rPr>
              <a:t>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242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Personnel</a:t>
            </a:r>
            <a:r>
              <a:rPr spc="-114" smtClean="0"/>
              <a:t> </a:t>
            </a:r>
            <a:r>
              <a:rPr smtClean="0"/>
              <a:t>Departure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17980"/>
            <a:ext cx="7196455" cy="424307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Different reasons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departure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Voluntary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9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Redundancy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Termination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1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Different </a:t>
            </a:r>
            <a:r>
              <a:rPr sz="2400" dirty="0">
                <a:latin typeface="Arial"/>
                <a:cs typeface="Arial"/>
              </a:rPr>
              <a:t>types of </a:t>
            </a:r>
            <a:r>
              <a:rPr sz="2400" spc="-5" dirty="0">
                <a:latin typeface="Arial"/>
                <a:cs typeface="Arial"/>
              </a:rPr>
              <a:t>actions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Former employee </a:t>
            </a:r>
            <a:r>
              <a:rPr sz="2400" dirty="0">
                <a:latin typeface="Arial"/>
                <a:cs typeface="Arial"/>
              </a:rPr>
              <a:t>may </a:t>
            </a:r>
            <a:r>
              <a:rPr sz="2400" spc="-5" dirty="0">
                <a:latin typeface="Arial"/>
                <a:cs typeface="Arial"/>
              </a:rPr>
              <a:t>keep </a:t>
            </a:r>
            <a:r>
              <a:rPr sz="2400" dirty="0">
                <a:latin typeface="Arial"/>
                <a:cs typeface="Arial"/>
              </a:rPr>
              <a:t>some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privileges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9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Revoke all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privileges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Escort </a:t>
            </a:r>
            <a:r>
              <a:rPr sz="2400" dirty="0">
                <a:latin typeface="Arial"/>
                <a:cs typeface="Arial"/>
              </a:rPr>
              <a:t>to the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exit.</a:t>
            </a:r>
            <a:endParaRPr sz="2400">
              <a:latin typeface="Arial"/>
              <a:cs typeface="Arial"/>
            </a:endParaRPr>
          </a:p>
          <a:p>
            <a:pPr marL="353695" marR="5080" indent="-341630">
              <a:lnSpc>
                <a:spcPct val="90000"/>
              </a:lnSpc>
              <a:spcBef>
                <a:spcPts val="6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During exit interview, </a:t>
            </a:r>
            <a:r>
              <a:rPr sz="2400" dirty="0">
                <a:latin typeface="Arial"/>
                <a:cs typeface="Arial"/>
              </a:rPr>
              <a:t>terms of </a:t>
            </a:r>
            <a:r>
              <a:rPr sz="2400" spc="-5" dirty="0">
                <a:latin typeface="Arial"/>
                <a:cs typeface="Arial"/>
              </a:rPr>
              <a:t>original employment  agreement reviewed </a:t>
            </a:r>
            <a:r>
              <a:rPr sz="2400" dirty="0">
                <a:latin typeface="Arial"/>
                <a:cs typeface="Arial"/>
              </a:rPr>
              <a:t>(i.e. </a:t>
            </a:r>
            <a:r>
              <a:rPr sz="2400" spc="-5" dirty="0">
                <a:latin typeface="Arial"/>
                <a:cs typeface="Arial"/>
              </a:rPr>
              <a:t>non-compete, wrongful  disclosure,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etc.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2057400"/>
            <a:ext cx="944880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400" spc="-5" dirty="0">
                <a:solidFill>
                  <a:srgbClr val="333399"/>
                </a:solidFill>
                <a:latin typeface="Arial"/>
                <a:cs typeface="Arial"/>
              </a:rPr>
              <a:t>Social engineering</a:t>
            </a:r>
            <a:r>
              <a:rPr sz="5400" spc="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5400" dirty="0">
                <a:solidFill>
                  <a:srgbClr val="333399"/>
                </a:solidFill>
                <a:latin typeface="Arial"/>
                <a:cs typeface="Arial"/>
              </a:rPr>
              <a:t>attacks</a:t>
            </a:r>
            <a:endParaRPr sz="54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3400" y="3352800"/>
            <a:ext cx="66268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Arial"/>
                <a:cs typeface="Arial"/>
              </a:rPr>
              <a:t>Where people </a:t>
            </a:r>
            <a:r>
              <a:rPr sz="3600" dirty="0">
                <a:latin typeface="Arial"/>
                <a:cs typeface="Arial"/>
              </a:rPr>
              <a:t>are </a:t>
            </a:r>
            <a:r>
              <a:rPr sz="3600" spc="-5" dirty="0">
                <a:latin typeface="Arial"/>
                <a:cs typeface="Arial"/>
              </a:rPr>
              <a:t>the</a:t>
            </a:r>
            <a:r>
              <a:rPr sz="3600" spc="-80" dirty="0">
                <a:latin typeface="Arial"/>
                <a:cs typeface="Arial"/>
              </a:rPr>
              <a:t> </a:t>
            </a:r>
            <a:r>
              <a:rPr sz="3600" spc="-5" dirty="0">
                <a:latin typeface="Arial"/>
                <a:cs typeface="Arial"/>
              </a:rPr>
              <a:t>defence</a:t>
            </a:r>
            <a:endParaRPr sz="36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4584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Social </a:t>
            </a:r>
            <a:r>
              <a:rPr smtClean="0"/>
              <a:t>Engineering</a:t>
            </a:r>
            <a:r>
              <a:rPr spc="-90" smtClean="0"/>
              <a:t> </a:t>
            </a:r>
            <a:r>
              <a:rPr spc="-5" smtClean="0"/>
              <a:t>Attacks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2265650"/>
            <a:ext cx="8190230" cy="366902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According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Kevin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Mitnick:</a:t>
            </a:r>
            <a:endParaRPr sz="2800">
              <a:latin typeface="Arial"/>
              <a:cs typeface="Arial"/>
            </a:endParaRPr>
          </a:p>
          <a:p>
            <a:pPr marL="755015" marR="5080" lvl="1" indent="-285750">
              <a:lnSpc>
                <a:spcPct val="90000"/>
              </a:lnSpc>
              <a:spcBef>
                <a:spcPts val="509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“The </a:t>
            </a:r>
            <a:r>
              <a:rPr sz="2400" spc="-5" dirty="0">
                <a:latin typeface="Arial"/>
                <a:cs typeface="Arial"/>
              </a:rPr>
              <a:t>biggest threat </a:t>
            </a:r>
            <a:r>
              <a:rPr sz="2400" dirty="0">
                <a:latin typeface="Arial"/>
                <a:cs typeface="Arial"/>
              </a:rPr>
              <a:t>to the security </a:t>
            </a:r>
            <a:r>
              <a:rPr sz="2400" spc="-5" dirty="0">
                <a:latin typeface="Arial"/>
                <a:cs typeface="Arial"/>
              </a:rPr>
              <a:t>of </a:t>
            </a:r>
            <a:r>
              <a:rPr sz="2400" dirty="0">
                <a:latin typeface="Arial"/>
                <a:cs typeface="Arial"/>
              </a:rPr>
              <a:t>a company </a:t>
            </a:r>
            <a:r>
              <a:rPr sz="2400" spc="-5" dirty="0">
                <a:latin typeface="Arial"/>
                <a:cs typeface="Arial"/>
              </a:rPr>
              <a:t>is not  a computer virus, an unpatched hole in a program, </a:t>
            </a:r>
            <a:r>
              <a:rPr sz="2400" spc="-10" dirty="0">
                <a:latin typeface="Arial"/>
                <a:cs typeface="Arial"/>
              </a:rPr>
              <a:t>or </a:t>
            </a:r>
            <a:r>
              <a:rPr sz="2400" spc="-5" dirty="0">
                <a:latin typeface="Arial"/>
                <a:cs typeface="Arial"/>
              </a:rPr>
              <a:t>a  badly installed firewall. </a:t>
            </a:r>
            <a:r>
              <a:rPr sz="2400" dirty="0">
                <a:latin typeface="Arial"/>
                <a:cs typeface="Arial"/>
              </a:rPr>
              <a:t>In fact the </a:t>
            </a:r>
            <a:r>
              <a:rPr sz="2400" spc="-5" dirty="0">
                <a:latin typeface="Arial"/>
                <a:cs typeface="Arial"/>
              </a:rPr>
              <a:t>biggest </a:t>
            </a:r>
            <a:r>
              <a:rPr sz="2400" dirty="0">
                <a:latin typeface="Arial"/>
                <a:cs typeface="Arial"/>
              </a:rPr>
              <a:t>threat </a:t>
            </a:r>
            <a:r>
              <a:rPr sz="2400" spc="-5" dirty="0">
                <a:latin typeface="Arial"/>
                <a:cs typeface="Arial"/>
              </a:rPr>
              <a:t>could  be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you.”</a:t>
            </a:r>
            <a:endParaRPr sz="2400">
              <a:latin typeface="Arial"/>
              <a:cs typeface="Arial"/>
            </a:endParaRPr>
          </a:p>
          <a:p>
            <a:pPr marL="755015" marR="154305" lvl="1" indent="-285750">
              <a:lnSpc>
                <a:spcPts val="2590"/>
              </a:lnSpc>
              <a:spcBef>
                <a:spcPts val="54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“What </a:t>
            </a:r>
            <a:r>
              <a:rPr sz="2400" dirty="0">
                <a:latin typeface="Arial"/>
                <a:cs typeface="Arial"/>
              </a:rPr>
              <a:t>I found </a:t>
            </a:r>
            <a:r>
              <a:rPr sz="2400" spc="-10" dirty="0">
                <a:latin typeface="Arial"/>
                <a:cs typeface="Arial"/>
              </a:rPr>
              <a:t>personally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be </a:t>
            </a:r>
            <a:r>
              <a:rPr sz="2400" dirty="0">
                <a:latin typeface="Arial"/>
                <a:cs typeface="Arial"/>
              </a:rPr>
              <a:t>true </a:t>
            </a:r>
            <a:r>
              <a:rPr sz="2400" spc="-5" dirty="0">
                <a:latin typeface="Arial"/>
                <a:cs typeface="Arial"/>
              </a:rPr>
              <a:t>was that it’s </a:t>
            </a:r>
            <a:r>
              <a:rPr sz="2400" spc="-10" dirty="0">
                <a:latin typeface="Arial"/>
                <a:cs typeface="Arial"/>
              </a:rPr>
              <a:t>easier 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manipulate people rather than technology. </a:t>
            </a:r>
            <a:r>
              <a:rPr sz="2400" dirty="0">
                <a:latin typeface="Arial"/>
                <a:cs typeface="Arial"/>
              </a:rPr>
              <a:t>Most of  the time, </a:t>
            </a:r>
            <a:r>
              <a:rPr sz="2400" spc="-5" dirty="0">
                <a:latin typeface="Arial"/>
                <a:cs typeface="Arial"/>
              </a:rPr>
              <a:t>organisations overlook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human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element”.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000">
              <a:latin typeface="Arial"/>
              <a:cs typeface="Arial"/>
            </a:endParaRPr>
          </a:p>
          <a:p>
            <a:pPr marL="117094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From “How to hack </a:t>
            </a:r>
            <a:r>
              <a:rPr sz="2000" spc="-5" dirty="0">
                <a:latin typeface="Arial"/>
                <a:cs typeface="Arial"/>
              </a:rPr>
              <a:t>people”, BBC </a:t>
            </a:r>
            <a:r>
              <a:rPr sz="2000" dirty="0">
                <a:latin typeface="Arial"/>
                <a:cs typeface="Arial"/>
              </a:rPr>
              <a:t>NewsOnline, </a:t>
            </a:r>
            <a:r>
              <a:rPr sz="2000" spc="-5" dirty="0">
                <a:latin typeface="Arial"/>
                <a:cs typeface="Arial"/>
              </a:rPr>
              <a:t>14 </a:t>
            </a:r>
            <a:r>
              <a:rPr sz="2000" dirty="0">
                <a:latin typeface="Arial"/>
                <a:cs typeface="Arial"/>
              </a:rPr>
              <a:t>Oct</a:t>
            </a:r>
            <a:r>
              <a:rPr sz="2000" spc="-15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2002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48400" y="838200"/>
            <a:ext cx="1676400" cy="18867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3073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Tactics: </a:t>
            </a:r>
            <a:r>
              <a:rPr smtClean="0"/>
              <a:t>Develop</a:t>
            </a:r>
            <a:r>
              <a:rPr spc="-90" smtClean="0"/>
              <a:t> </a:t>
            </a:r>
            <a:r>
              <a:rPr smtClean="0"/>
              <a:t>Trust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52400" y="1295400"/>
            <a:ext cx="7926069" cy="4521751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589915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People are naturally helpful and</a:t>
            </a:r>
            <a:r>
              <a:rPr sz="2800" spc="70" dirty="0" smtClean="0"/>
              <a:t> </a:t>
            </a:r>
            <a:r>
              <a:rPr sz="2800" dirty="0" smtClean="0"/>
              <a:t>trusting</a:t>
            </a:r>
          </a:p>
          <a:p>
            <a:pPr marL="589915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Ask during seemingly innocent</a:t>
            </a:r>
            <a:r>
              <a:rPr sz="2800" spc="75" dirty="0" smtClean="0"/>
              <a:t> </a:t>
            </a:r>
            <a:r>
              <a:rPr sz="2800" spc="-5" dirty="0" smtClean="0"/>
              <a:t>conversations</a:t>
            </a:r>
          </a:p>
          <a:p>
            <a:pPr marL="589915" indent="-285750">
              <a:lnSpc>
                <a:spcPct val="100000"/>
              </a:lnSpc>
              <a:spcBef>
                <a:spcPts val="219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Slowly </a:t>
            </a:r>
            <a:r>
              <a:rPr sz="2800" dirty="0" smtClean="0"/>
              <a:t>ask for </a:t>
            </a:r>
            <a:r>
              <a:rPr sz="2800" spc="-5" dirty="0" smtClean="0"/>
              <a:t>increasingly important</a:t>
            </a:r>
            <a:r>
              <a:rPr sz="2800" spc="70" dirty="0" smtClean="0"/>
              <a:t> </a:t>
            </a:r>
            <a:r>
              <a:rPr sz="2800" spc="-5" dirty="0" smtClean="0"/>
              <a:t>information</a:t>
            </a:r>
          </a:p>
          <a:p>
            <a:pPr marL="589915" marR="5080" indent="-285750">
              <a:lnSpc>
                <a:spcPts val="2590"/>
              </a:lnSpc>
              <a:spcBef>
                <a:spcPts val="540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Learn company lingo, names </a:t>
            </a:r>
            <a:r>
              <a:rPr sz="2800" dirty="0" smtClean="0"/>
              <a:t>of key </a:t>
            </a:r>
            <a:r>
              <a:rPr sz="2800" spc="-5" dirty="0" smtClean="0"/>
              <a:t>personnel, names  </a:t>
            </a:r>
            <a:r>
              <a:rPr sz="2800" dirty="0" smtClean="0"/>
              <a:t>of </a:t>
            </a:r>
            <a:r>
              <a:rPr sz="2800" spc="-5" dirty="0" smtClean="0"/>
              <a:t>servers and applications</a:t>
            </a:r>
          </a:p>
          <a:p>
            <a:pPr marL="589915" indent="-285750">
              <a:lnSpc>
                <a:spcPts val="2735"/>
              </a:lnSpc>
              <a:spcBef>
                <a:spcPts val="170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Cause </a:t>
            </a:r>
            <a:r>
              <a:rPr sz="2800" dirty="0" smtClean="0"/>
              <a:t>a </a:t>
            </a:r>
            <a:r>
              <a:rPr sz="2800" spc="-5" dirty="0" smtClean="0"/>
              <a:t>problem and subsequently </a:t>
            </a:r>
            <a:r>
              <a:rPr sz="2800" dirty="0" smtClean="0"/>
              <a:t>offer </a:t>
            </a:r>
            <a:r>
              <a:rPr sz="2800" spc="-5" dirty="0" smtClean="0"/>
              <a:t>your help</a:t>
            </a:r>
            <a:r>
              <a:rPr sz="2800" spc="100" dirty="0" smtClean="0"/>
              <a:t> </a:t>
            </a:r>
            <a:r>
              <a:rPr sz="2800" dirty="0" smtClean="0"/>
              <a:t>to</a:t>
            </a:r>
          </a:p>
          <a:p>
            <a:pPr marL="589915">
              <a:lnSpc>
                <a:spcPts val="2735"/>
              </a:lnSpc>
              <a:tabLst>
                <a:tab pos="1300480" algn="l"/>
              </a:tabLst>
            </a:pPr>
            <a:r>
              <a:rPr sz="2800" dirty="0" smtClean="0"/>
              <a:t>fix</a:t>
            </a:r>
            <a:r>
              <a:rPr sz="2800" spc="-15" dirty="0" smtClean="0"/>
              <a:t> </a:t>
            </a:r>
            <a:r>
              <a:rPr sz="2800" dirty="0" smtClean="0"/>
              <a:t>it	(aka. </a:t>
            </a:r>
            <a:r>
              <a:rPr sz="2800" spc="-5" dirty="0" smtClean="0"/>
              <a:t>reverse social</a:t>
            </a:r>
            <a:r>
              <a:rPr sz="2800" spc="15" dirty="0" smtClean="0"/>
              <a:t> </a:t>
            </a:r>
            <a:r>
              <a:rPr sz="2800" spc="-5" dirty="0" smtClean="0"/>
              <a:t>engineering)</a:t>
            </a:r>
          </a:p>
          <a:p>
            <a:pPr marL="589915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Talk negatively about common</a:t>
            </a:r>
            <a:r>
              <a:rPr sz="2800" spc="50" dirty="0" smtClean="0"/>
              <a:t> </a:t>
            </a:r>
            <a:r>
              <a:rPr sz="2800" spc="-5" dirty="0" smtClean="0"/>
              <a:t>enemy</a:t>
            </a:r>
          </a:p>
          <a:p>
            <a:pPr marL="589915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591185" algn="l"/>
              </a:tabLst>
            </a:pPr>
            <a:r>
              <a:rPr sz="2800" spc="-5" dirty="0" smtClean="0"/>
              <a:t>Talk positively about common</a:t>
            </a:r>
            <a:r>
              <a:rPr sz="2800" spc="50" dirty="0" smtClean="0"/>
              <a:t> </a:t>
            </a:r>
            <a:r>
              <a:rPr sz="2800" spc="-5" dirty="0" smtClean="0"/>
              <a:t>hero</a:t>
            </a:r>
            <a:endParaRPr sz="2800" spc="-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477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Tactics: Induce strong</a:t>
            </a:r>
            <a:r>
              <a:rPr spc="-25" smtClean="0"/>
              <a:t> </a:t>
            </a:r>
            <a:r>
              <a:rPr smtClean="0"/>
              <a:t>affect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28600" y="1503547"/>
            <a:ext cx="8915400" cy="3434273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97815" indent="-285750">
              <a:lnSpc>
                <a:spcPct val="100000"/>
              </a:lnSpc>
              <a:spcBef>
                <a:spcPts val="500"/>
              </a:spcBef>
              <a:buChar char="–"/>
              <a:tabLst>
                <a:tab pos="298450" algn="l"/>
              </a:tabLst>
            </a:pPr>
            <a:r>
              <a:rPr sz="3200" spc="-5" dirty="0">
                <a:latin typeface="Arial"/>
                <a:cs typeface="Arial"/>
              </a:rPr>
              <a:t>Heightened emotional </a:t>
            </a:r>
            <a:r>
              <a:rPr sz="3200" dirty="0">
                <a:latin typeface="Arial"/>
                <a:cs typeface="Arial"/>
              </a:rPr>
              <a:t>state </a:t>
            </a:r>
            <a:r>
              <a:rPr sz="3200" spc="-5" dirty="0">
                <a:latin typeface="Arial"/>
                <a:cs typeface="Arial"/>
              </a:rPr>
              <a:t>makes</a:t>
            </a:r>
            <a:r>
              <a:rPr sz="3200" spc="3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victim</a:t>
            </a:r>
          </a:p>
          <a:p>
            <a:pPr marL="698500" lvl="1" indent="-229235">
              <a:lnSpc>
                <a:spcPct val="100000"/>
              </a:lnSpc>
              <a:spcBef>
                <a:spcPts val="340"/>
              </a:spcBef>
              <a:buChar char="•"/>
              <a:tabLst>
                <a:tab pos="698500" algn="l"/>
                <a:tab pos="699135" algn="l"/>
              </a:tabLst>
            </a:pPr>
            <a:r>
              <a:rPr sz="2800" dirty="0">
                <a:latin typeface="Arial"/>
                <a:cs typeface="Arial"/>
              </a:rPr>
              <a:t>Less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alert</a:t>
            </a:r>
          </a:p>
          <a:p>
            <a:pPr marL="698500" lvl="1" indent="-229235">
              <a:lnSpc>
                <a:spcPct val="100000"/>
              </a:lnSpc>
              <a:spcBef>
                <a:spcPts val="335"/>
              </a:spcBef>
              <a:buChar char="•"/>
              <a:tabLst>
                <a:tab pos="698500" algn="l"/>
                <a:tab pos="699135" algn="l"/>
              </a:tabLst>
            </a:pPr>
            <a:r>
              <a:rPr sz="2800" dirty="0">
                <a:latin typeface="Arial"/>
                <a:cs typeface="Arial"/>
              </a:rPr>
              <a:t>Less likely to analyse deceptive</a:t>
            </a:r>
            <a:r>
              <a:rPr sz="2800" spc="-10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arguments</a:t>
            </a:r>
          </a:p>
          <a:p>
            <a:pPr marL="297815" marR="1108710" indent="-298450" algn="r">
              <a:lnSpc>
                <a:spcPct val="100000"/>
              </a:lnSpc>
              <a:spcBef>
                <a:spcPts val="285"/>
              </a:spcBef>
              <a:buChar char="–"/>
              <a:tabLst>
                <a:tab pos="298450" algn="l"/>
              </a:tabLst>
            </a:pPr>
            <a:r>
              <a:rPr sz="3200" spc="-5" dirty="0">
                <a:latin typeface="Arial"/>
                <a:cs typeface="Arial"/>
              </a:rPr>
              <a:t>Triggered by </a:t>
            </a:r>
            <a:r>
              <a:rPr sz="3200" dirty="0">
                <a:latin typeface="Arial"/>
                <a:cs typeface="Arial"/>
              </a:rPr>
              <a:t>attacker </a:t>
            </a:r>
            <a:r>
              <a:rPr sz="3200" spc="-10" dirty="0">
                <a:latin typeface="Arial"/>
                <a:cs typeface="Arial"/>
              </a:rPr>
              <a:t>by</a:t>
            </a:r>
            <a:r>
              <a:rPr sz="3200" spc="10" dirty="0">
                <a:latin typeface="Arial"/>
                <a:cs typeface="Arial"/>
              </a:rPr>
              <a:t> </a:t>
            </a:r>
            <a:r>
              <a:rPr sz="3200" spc="-5" dirty="0" smtClean="0">
                <a:latin typeface="Arial"/>
                <a:cs typeface="Arial"/>
              </a:rPr>
              <a:t>creating</a:t>
            </a:r>
            <a:endParaRPr sz="3200" dirty="0">
              <a:latin typeface="Arial"/>
              <a:cs typeface="Arial"/>
            </a:endParaRPr>
          </a:p>
          <a:p>
            <a:pPr marL="227965" marR="1099820" lvl="1" indent="-227965" algn="r">
              <a:lnSpc>
                <a:spcPct val="100000"/>
              </a:lnSpc>
              <a:spcBef>
                <a:spcPts val="340"/>
              </a:spcBef>
              <a:buChar char="•"/>
              <a:tabLst>
                <a:tab pos="227965" algn="l"/>
                <a:tab pos="228600" algn="l"/>
              </a:tabLst>
            </a:pPr>
            <a:r>
              <a:rPr sz="2800" dirty="0">
                <a:latin typeface="Arial"/>
                <a:cs typeface="Arial"/>
              </a:rPr>
              <a:t>Excitement (“you </a:t>
            </a:r>
            <a:r>
              <a:rPr sz="2800" spc="-5" dirty="0">
                <a:latin typeface="Arial"/>
                <a:cs typeface="Arial"/>
              </a:rPr>
              <a:t>have </a:t>
            </a:r>
            <a:r>
              <a:rPr sz="2800" dirty="0">
                <a:latin typeface="Arial"/>
                <a:cs typeface="Arial"/>
              </a:rPr>
              <a:t>won a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price”)</a:t>
            </a:r>
            <a:endParaRPr sz="2800" dirty="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335"/>
              </a:spcBef>
              <a:buChar char="•"/>
              <a:tabLst>
                <a:tab pos="698500" algn="l"/>
                <a:tab pos="699135" algn="l"/>
              </a:tabLst>
            </a:pPr>
            <a:r>
              <a:rPr sz="2800" dirty="0">
                <a:latin typeface="Arial"/>
                <a:cs typeface="Arial"/>
              </a:rPr>
              <a:t>Fear (“you </a:t>
            </a:r>
            <a:r>
              <a:rPr sz="2800" spc="-5" dirty="0">
                <a:latin typeface="Arial"/>
                <a:cs typeface="Arial"/>
              </a:rPr>
              <a:t>will </a:t>
            </a:r>
            <a:r>
              <a:rPr sz="2800" dirty="0">
                <a:latin typeface="Arial"/>
                <a:cs typeface="Arial"/>
              </a:rPr>
              <a:t>lose </a:t>
            </a:r>
            <a:r>
              <a:rPr sz="2800" spc="-5" dirty="0">
                <a:latin typeface="Arial"/>
                <a:cs typeface="Arial"/>
              </a:rPr>
              <a:t>your</a:t>
            </a:r>
            <a:r>
              <a:rPr sz="2800" spc="-8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job”)</a:t>
            </a:r>
            <a:endParaRPr sz="2800" dirty="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330"/>
              </a:spcBef>
              <a:buChar char="•"/>
              <a:tabLst>
                <a:tab pos="698500" algn="l"/>
                <a:tab pos="699135" algn="l"/>
              </a:tabLst>
            </a:pPr>
            <a:r>
              <a:rPr sz="2800" dirty="0">
                <a:latin typeface="Arial"/>
                <a:cs typeface="Arial"/>
              </a:rPr>
              <a:t>Confusion (contradictory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statements)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630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Tactics: </a:t>
            </a:r>
            <a:r>
              <a:rPr smtClean="0"/>
              <a:t>Information</a:t>
            </a:r>
            <a:r>
              <a:rPr spc="-35" smtClean="0"/>
              <a:t> </a:t>
            </a:r>
            <a:r>
              <a:rPr spc="-5" smtClean="0"/>
              <a:t>overload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15003" y="1371600"/>
            <a:ext cx="8073390" cy="478015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796925" indent="-341630"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10" dirty="0">
                <a:latin typeface="Arial"/>
                <a:cs typeface="Arial"/>
              </a:rPr>
              <a:t>Reduced </a:t>
            </a:r>
            <a:r>
              <a:rPr sz="3200" dirty="0">
                <a:latin typeface="Arial"/>
                <a:cs typeface="Arial"/>
              </a:rPr>
              <a:t>the </a:t>
            </a:r>
            <a:r>
              <a:rPr sz="3200" spc="-5" dirty="0">
                <a:latin typeface="Arial"/>
                <a:cs typeface="Arial"/>
              </a:rPr>
              <a:t>target’s ability </a:t>
            </a:r>
            <a:r>
              <a:rPr sz="3200" dirty="0">
                <a:latin typeface="Arial"/>
                <a:cs typeface="Arial"/>
              </a:rPr>
              <a:t>to </a:t>
            </a:r>
            <a:r>
              <a:rPr sz="3200" spc="-5" dirty="0">
                <a:latin typeface="Arial"/>
                <a:cs typeface="Arial"/>
              </a:rPr>
              <a:t>scrutinize arguments  proposed </a:t>
            </a:r>
            <a:r>
              <a:rPr sz="3200" dirty="0">
                <a:latin typeface="Arial"/>
                <a:cs typeface="Arial"/>
              </a:rPr>
              <a:t>by the attacker</a:t>
            </a:r>
          </a:p>
          <a:p>
            <a:pPr marL="353695" indent="-341630">
              <a:spcBef>
                <a:spcPts val="34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Triggered</a:t>
            </a:r>
            <a:r>
              <a:rPr sz="3200" spc="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by</a:t>
            </a:r>
            <a:endParaRPr sz="3200" dirty="0">
              <a:latin typeface="Arial"/>
              <a:cs typeface="Arial"/>
            </a:endParaRPr>
          </a:p>
          <a:p>
            <a:pPr marL="755015" marR="734695" lvl="1" indent="-285750">
              <a:spcBef>
                <a:spcPts val="55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Providing </a:t>
            </a:r>
            <a:r>
              <a:rPr sz="2800" spc="-5" dirty="0">
                <a:latin typeface="Arial"/>
                <a:cs typeface="Arial"/>
              </a:rPr>
              <a:t>large </a:t>
            </a:r>
            <a:r>
              <a:rPr sz="2800" dirty="0">
                <a:latin typeface="Arial"/>
                <a:cs typeface="Arial"/>
              </a:rPr>
              <a:t>amounts of information to produce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sensory  overload</a:t>
            </a:r>
          </a:p>
          <a:p>
            <a:pPr marL="755015" marR="5080" lvl="1" indent="-285750">
              <a:spcBef>
                <a:spcPts val="50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Providing arguments from an unexpected angle, which forces</a:t>
            </a:r>
            <a:r>
              <a:rPr sz="2800" spc="-20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the  victim to analyse the situation from new perspective, which  requires additional mental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processing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2603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Tactics:</a:t>
            </a:r>
            <a:r>
              <a:rPr spc="-70" smtClean="0"/>
              <a:t> </a:t>
            </a:r>
            <a:r>
              <a:rPr smtClean="0"/>
              <a:t>Reciprocation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219200"/>
            <a:ext cx="8088630" cy="4766690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 dirty="0">
                <a:latin typeface="Arial"/>
                <a:cs typeface="Arial"/>
              </a:rPr>
              <a:t>Exploits </a:t>
            </a:r>
            <a:r>
              <a:rPr sz="2800" spc="-5" dirty="0">
                <a:latin typeface="Arial"/>
                <a:cs typeface="Arial"/>
              </a:rPr>
              <a:t>our tendency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return a</a:t>
            </a:r>
            <a:r>
              <a:rPr sz="2800" spc="5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favour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Even </a:t>
            </a:r>
            <a:r>
              <a:rPr sz="2800" dirty="0">
                <a:latin typeface="Arial"/>
                <a:cs typeface="Arial"/>
              </a:rPr>
              <a:t>if the first </a:t>
            </a:r>
            <a:r>
              <a:rPr sz="2800" spc="-5" dirty="0">
                <a:latin typeface="Arial"/>
                <a:cs typeface="Arial"/>
              </a:rPr>
              <a:t>favour was </a:t>
            </a:r>
            <a:r>
              <a:rPr sz="2800" dirty="0">
                <a:latin typeface="Arial"/>
                <a:cs typeface="Arial"/>
              </a:rPr>
              <a:t>not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requested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Even </a:t>
            </a:r>
            <a:r>
              <a:rPr sz="2800" dirty="0">
                <a:latin typeface="Arial"/>
                <a:cs typeface="Arial"/>
              </a:rPr>
              <a:t>if the </a:t>
            </a:r>
            <a:r>
              <a:rPr sz="2800" spc="-5" dirty="0">
                <a:latin typeface="Arial"/>
                <a:cs typeface="Arial"/>
              </a:rPr>
              <a:t>return favour is more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valuable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9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Double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disagreement</a:t>
            </a:r>
            <a:endParaRPr sz="2800" dirty="0">
              <a:latin typeface="Arial"/>
              <a:cs typeface="Arial"/>
            </a:endParaRPr>
          </a:p>
          <a:p>
            <a:pPr marL="755015" marR="5080" lvl="1" indent="-285750">
              <a:lnSpc>
                <a:spcPct val="93000"/>
              </a:lnSpc>
              <a:spcBef>
                <a:spcPts val="500"/>
              </a:spcBef>
              <a:buChar char="–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If the </a:t>
            </a:r>
            <a:r>
              <a:rPr sz="2800" spc="-5" dirty="0">
                <a:latin typeface="Arial"/>
                <a:cs typeface="Arial"/>
              </a:rPr>
              <a:t>attacker creates a double disagreement, and  gives in on one, </a:t>
            </a:r>
            <a:r>
              <a:rPr sz="2800" dirty="0">
                <a:latin typeface="Arial"/>
                <a:cs typeface="Arial"/>
              </a:rPr>
              <a:t>the victim </a:t>
            </a:r>
            <a:r>
              <a:rPr sz="2800" spc="-5" dirty="0">
                <a:latin typeface="Arial"/>
                <a:cs typeface="Arial"/>
              </a:rPr>
              <a:t>will have a tendency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give  in on </a:t>
            </a:r>
            <a:r>
              <a:rPr sz="2800" dirty="0">
                <a:latin typeface="Arial"/>
                <a:cs typeface="Arial"/>
              </a:rPr>
              <a:t>the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other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Expectation</a:t>
            </a:r>
            <a:endParaRPr sz="2800" dirty="0">
              <a:latin typeface="Arial"/>
              <a:cs typeface="Arial"/>
            </a:endParaRPr>
          </a:p>
          <a:p>
            <a:pPr marL="755015" marR="30480" lvl="1" indent="-285750">
              <a:lnSpc>
                <a:spcPts val="2680"/>
              </a:lnSpc>
              <a:spcBef>
                <a:spcPts val="560"/>
              </a:spcBef>
              <a:buChar char="–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If the </a:t>
            </a:r>
            <a:r>
              <a:rPr sz="2800" spc="-5" dirty="0">
                <a:latin typeface="Arial"/>
                <a:cs typeface="Arial"/>
              </a:rPr>
              <a:t>victim is requested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give </a:t>
            </a:r>
            <a:r>
              <a:rPr sz="2800" dirty="0">
                <a:latin typeface="Arial"/>
                <a:cs typeface="Arial"/>
              </a:rPr>
              <a:t>the first favour, </a:t>
            </a:r>
            <a:r>
              <a:rPr sz="2800" spc="-5" dirty="0">
                <a:latin typeface="Arial"/>
                <a:cs typeface="Arial"/>
              </a:rPr>
              <a:t>he will  believe </a:t>
            </a:r>
            <a:r>
              <a:rPr sz="2800" dirty="0">
                <a:latin typeface="Arial"/>
                <a:cs typeface="Arial"/>
              </a:rPr>
              <a:t>that the attacker </a:t>
            </a:r>
            <a:r>
              <a:rPr sz="2800" spc="-5" dirty="0">
                <a:latin typeface="Arial"/>
                <a:cs typeface="Arial"/>
              </a:rPr>
              <a:t>becomes </a:t>
            </a:r>
            <a:r>
              <a:rPr sz="2800" dirty="0">
                <a:latin typeface="Arial"/>
                <a:cs typeface="Arial"/>
              </a:rPr>
              <a:t>a future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ally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152" y="272288"/>
            <a:ext cx="8231505" cy="1083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5"/>
              </a:lnSpc>
              <a:spcBef>
                <a:spcPts val="100"/>
              </a:spcBef>
            </a:pPr>
            <a:r>
              <a:rPr smtClean="0"/>
              <a:t>SE</a:t>
            </a:r>
            <a:r>
              <a:rPr spc="-5" smtClean="0"/>
              <a:t> Tactics:</a:t>
            </a:r>
          </a:p>
          <a:p>
            <a:pPr marL="12700">
              <a:lnSpc>
                <a:spcPts val="4165"/>
              </a:lnSpc>
            </a:pPr>
            <a:r>
              <a:rPr smtClean="0"/>
              <a:t>Diffusion of responsibility and moral</a:t>
            </a:r>
            <a:r>
              <a:rPr spc="-125" smtClean="0"/>
              <a:t> </a:t>
            </a:r>
            <a:r>
              <a:rPr smtClean="0"/>
              <a:t>duty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54226"/>
            <a:ext cx="8056245" cy="2707793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1035685" indent="-341630">
              <a:lnSpc>
                <a:spcPct val="15000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Make </a:t>
            </a:r>
            <a:r>
              <a:rPr sz="2800" dirty="0">
                <a:latin typeface="Arial"/>
                <a:cs typeface="Arial"/>
              </a:rPr>
              <a:t>the target </a:t>
            </a:r>
            <a:r>
              <a:rPr sz="2800" spc="-5" dirty="0">
                <a:latin typeface="Arial"/>
                <a:cs typeface="Arial"/>
              </a:rPr>
              <a:t>feel </a:t>
            </a:r>
            <a:r>
              <a:rPr sz="2800" dirty="0">
                <a:latin typeface="Arial"/>
                <a:cs typeface="Arial"/>
              </a:rPr>
              <a:t>the </a:t>
            </a:r>
            <a:r>
              <a:rPr sz="2800" spc="-10" dirty="0">
                <a:latin typeface="Arial"/>
                <a:cs typeface="Arial"/>
              </a:rPr>
              <a:t>he </a:t>
            </a:r>
            <a:r>
              <a:rPr sz="2800" spc="-5" dirty="0">
                <a:latin typeface="Arial"/>
                <a:cs typeface="Arial"/>
              </a:rPr>
              <a:t>or she will </a:t>
            </a:r>
            <a:r>
              <a:rPr sz="2800" dirty="0">
                <a:latin typeface="Arial"/>
                <a:cs typeface="Arial"/>
              </a:rPr>
              <a:t>not </a:t>
            </a:r>
            <a:r>
              <a:rPr sz="2800" spc="-5" dirty="0">
                <a:latin typeface="Arial"/>
                <a:cs typeface="Arial"/>
              </a:rPr>
              <a:t>be held  responsible </a:t>
            </a:r>
            <a:r>
              <a:rPr sz="2800" dirty="0">
                <a:latin typeface="Arial"/>
                <a:cs typeface="Arial"/>
              </a:rPr>
              <a:t>for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actions</a:t>
            </a:r>
            <a:endParaRPr sz="2800" dirty="0">
              <a:latin typeface="Arial"/>
              <a:cs typeface="Arial"/>
            </a:endParaRPr>
          </a:p>
          <a:p>
            <a:pPr marL="353695" marR="5080" indent="-341630">
              <a:lnSpc>
                <a:spcPct val="15000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Make the </a:t>
            </a:r>
            <a:r>
              <a:rPr sz="2800" spc="-5" dirty="0">
                <a:latin typeface="Arial"/>
                <a:cs typeface="Arial"/>
              </a:rPr>
              <a:t>target </a:t>
            </a:r>
            <a:r>
              <a:rPr sz="2800" dirty="0">
                <a:latin typeface="Arial"/>
                <a:cs typeface="Arial"/>
              </a:rPr>
              <a:t>feel that satisfying </a:t>
            </a:r>
            <a:r>
              <a:rPr sz="2800" spc="-5" dirty="0">
                <a:latin typeface="Arial"/>
                <a:cs typeface="Arial"/>
              </a:rPr>
              <a:t>attacker’s </a:t>
            </a:r>
            <a:r>
              <a:rPr sz="2800" dirty="0">
                <a:latin typeface="Arial"/>
                <a:cs typeface="Arial"/>
              </a:rPr>
              <a:t>request </a:t>
            </a:r>
            <a:r>
              <a:rPr sz="2800" spc="-10" dirty="0">
                <a:latin typeface="Arial"/>
                <a:cs typeface="Arial"/>
              </a:rPr>
              <a:t>is </a:t>
            </a:r>
            <a:r>
              <a:rPr sz="2800" dirty="0">
                <a:latin typeface="Arial"/>
                <a:cs typeface="Arial"/>
              </a:rPr>
              <a:t>a  </a:t>
            </a:r>
            <a:r>
              <a:rPr sz="2800" spc="-5" dirty="0">
                <a:latin typeface="Arial"/>
                <a:cs typeface="Arial"/>
              </a:rPr>
              <a:t>moral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3373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mtClean="0"/>
              <a:t>SE </a:t>
            </a:r>
            <a:r>
              <a:rPr sz="4000" spc="-5" smtClean="0"/>
              <a:t>Tactics:</a:t>
            </a:r>
            <a:r>
              <a:rPr sz="4000" spc="-70" smtClean="0"/>
              <a:t> </a:t>
            </a:r>
            <a:r>
              <a:rPr sz="4000" smtClean="0"/>
              <a:t>Authority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3547"/>
            <a:ext cx="8059420" cy="387798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People are conditioned </a:t>
            </a:r>
            <a:r>
              <a:rPr sz="3200" dirty="0">
                <a:latin typeface="Arial"/>
                <a:cs typeface="Arial"/>
              </a:rPr>
              <a:t>to </a:t>
            </a:r>
            <a:r>
              <a:rPr sz="3200" spc="-5" dirty="0">
                <a:latin typeface="Arial"/>
                <a:cs typeface="Arial"/>
              </a:rPr>
              <a:t>obey</a:t>
            </a:r>
            <a:r>
              <a:rPr sz="3200" spc="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authority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Milgram and other</a:t>
            </a:r>
            <a:r>
              <a:rPr sz="2800" spc="-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experiments</a:t>
            </a: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Considered rude to even challenge the veracity of authority</a:t>
            </a:r>
            <a:r>
              <a:rPr sz="2800" spc="-2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claim</a:t>
            </a: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Triggered</a:t>
            </a:r>
            <a:r>
              <a:rPr sz="3200" spc="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by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Faking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credentials</a:t>
            </a: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Faking to be a director or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superior</a:t>
            </a: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Skilful acting (con</a:t>
            </a:r>
            <a:r>
              <a:rPr sz="2800" spc="-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artist)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3239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Tactics: </a:t>
            </a:r>
            <a:r>
              <a:rPr smtClean="0"/>
              <a:t>Commitment</a:t>
            </a:r>
            <a:r>
              <a:rPr spc="-60" smtClean="0"/>
              <a:t> </a:t>
            </a:r>
            <a:r>
              <a:rPr spc="-5" smtClean="0"/>
              <a:t>creep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3558"/>
            <a:ext cx="7785100" cy="4458272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353695" marR="221615" indent="-341630">
              <a:spcBef>
                <a:spcPts val="4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People have a tendency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follow </a:t>
            </a:r>
            <a:r>
              <a:rPr sz="2800" dirty="0">
                <a:latin typeface="Arial"/>
                <a:cs typeface="Arial"/>
              </a:rPr>
              <a:t>commitments, </a:t>
            </a:r>
            <a:r>
              <a:rPr sz="2800" spc="-5" dirty="0">
                <a:latin typeface="Arial"/>
                <a:cs typeface="Arial"/>
              </a:rPr>
              <a:t>even  when recognising </a:t>
            </a:r>
            <a:r>
              <a:rPr sz="2800" dirty="0">
                <a:latin typeface="Arial"/>
                <a:cs typeface="Arial"/>
              </a:rPr>
              <a:t>that it </a:t>
            </a:r>
            <a:r>
              <a:rPr sz="2800" spc="-5" dirty="0">
                <a:latin typeface="Arial"/>
                <a:cs typeface="Arial"/>
              </a:rPr>
              <a:t>might </a:t>
            </a:r>
            <a:r>
              <a:rPr sz="2800" dirty="0">
                <a:latin typeface="Arial"/>
                <a:cs typeface="Arial"/>
              </a:rPr>
              <a:t>be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unwise.</a:t>
            </a:r>
            <a:endParaRPr sz="2800" dirty="0">
              <a:latin typeface="Arial"/>
              <a:cs typeface="Arial"/>
            </a:endParaRPr>
          </a:p>
          <a:p>
            <a:pPr marL="353695" marR="5080" indent="-341630">
              <a:spcBef>
                <a:spcPts val="61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It’s </a:t>
            </a:r>
            <a:r>
              <a:rPr sz="2800" spc="-5" dirty="0">
                <a:latin typeface="Arial"/>
                <a:cs typeface="Arial"/>
              </a:rPr>
              <a:t>often </a:t>
            </a:r>
            <a:r>
              <a:rPr sz="2800" dirty="0">
                <a:latin typeface="Arial"/>
                <a:cs typeface="Arial"/>
              </a:rPr>
              <a:t>a </a:t>
            </a:r>
            <a:r>
              <a:rPr sz="2800" spc="-5" dirty="0">
                <a:latin typeface="Arial"/>
                <a:cs typeface="Arial"/>
              </a:rPr>
              <a:t>matter of </a:t>
            </a:r>
            <a:r>
              <a:rPr sz="2800" spc="-10" dirty="0">
                <a:latin typeface="Arial"/>
                <a:cs typeface="Arial"/>
              </a:rPr>
              <a:t>showing </a:t>
            </a:r>
            <a:r>
              <a:rPr sz="2800" spc="-5" dirty="0">
                <a:latin typeface="Arial"/>
                <a:cs typeface="Arial"/>
              </a:rPr>
              <a:t>personal consistency and  integrity</a:t>
            </a:r>
            <a:endParaRPr sz="2800" dirty="0">
              <a:latin typeface="Arial"/>
              <a:cs typeface="Arial"/>
            </a:endParaRPr>
          </a:p>
          <a:p>
            <a:pPr marL="353695" marR="777240" indent="-341630">
              <a:spcBef>
                <a:spcPts val="6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Triggered </a:t>
            </a:r>
            <a:r>
              <a:rPr sz="2800" dirty="0">
                <a:latin typeface="Arial"/>
                <a:cs typeface="Arial"/>
              </a:rPr>
              <a:t>e.g. </a:t>
            </a:r>
            <a:r>
              <a:rPr sz="2800" spc="-5" dirty="0">
                <a:latin typeface="Arial"/>
                <a:cs typeface="Arial"/>
              </a:rPr>
              <a:t>by creating a situation where one  </a:t>
            </a:r>
            <a:r>
              <a:rPr sz="2800" dirty="0">
                <a:latin typeface="Arial"/>
                <a:cs typeface="Arial"/>
              </a:rPr>
              <a:t>commitment </a:t>
            </a:r>
            <a:r>
              <a:rPr sz="2800" spc="-5" dirty="0">
                <a:latin typeface="Arial"/>
                <a:cs typeface="Arial"/>
              </a:rPr>
              <a:t>naturally </a:t>
            </a:r>
            <a:r>
              <a:rPr sz="2800" dirty="0">
                <a:latin typeface="Arial"/>
                <a:cs typeface="Arial"/>
              </a:rPr>
              <a:t>or </a:t>
            </a:r>
            <a:r>
              <a:rPr sz="2800" spc="-5" dirty="0">
                <a:latin typeface="Arial"/>
                <a:cs typeface="Arial"/>
              </a:rPr>
              <a:t>logically follows</a:t>
            </a:r>
            <a:r>
              <a:rPr sz="2800" spc="9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another.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spcBef>
                <a:spcPts val="235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First request is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harmless</a:t>
            </a:r>
          </a:p>
          <a:p>
            <a:pPr marL="755015" lvl="1" indent="-285750">
              <a:spcBef>
                <a:spcPts val="254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Second request causes the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damage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7729" y="304800"/>
            <a:ext cx="771766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 smtClean="0"/>
              <a:t>Information Security</a:t>
            </a:r>
            <a:r>
              <a:rPr sz="4000" spc="25" dirty="0" smtClean="0"/>
              <a:t> </a:t>
            </a:r>
            <a:r>
              <a:rPr sz="4000" spc="-5" dirty="0" smtClean="0"/>
              <a:t>Governance</a:t>
            </a:r>
            <a:endParaRPr sz="4000"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81343" y="1365790"/>
            <a:ext cx="8274050" cy="32035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marR="78740">
              <a:lnSpc>
                <a:spcPct val="90000"/>
              </a:lnSpc>
              <a:spcBef>
                <a:spcPts val="2935"/>
              </a:spcBef>
            </a:pPr>
            <a:r>
              <a:rPr sz="3200" dirty="0" smtClean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governance provides </a:t>
            </a:r>
            <a:r>
              <a:rPr sz="3200" dirty="0">
                <a:latin typeface="Arial"/>
                <a:cs typeface="Arial"/>
              </a:rPr>
              <a:t>strategic </a:t>
            </a:r>
            <a:r>
              <a:rPr sz="3200" spc="-5" dirty="0">
                <a:latin typeface="Arial"/>
                <a:cs typeface="Arial"/>
              </a:rPr>
              <a:t>direction, ensures  objectives are achieved, manages risk appropriately, uses  organizational resources responsibly, and monitors </a:t>
            </a:r>
            <a:r>
              <a:rPr sz="3200" dirty="0">
                <a:latin typeface="Arial"/>
                <a:cs typeface="Arial"/>
              </a:rPr>
              <a:t>the  </a:t>
            </a:r>
            <a:r>
              <a:rPr sz="3200" spc="-5" dirty="0">
                <a:latin typeface="Arial"/>
                <a:cs typeface="Arial"/>
              </a:rPr>
              <a:t>success or failure </a:t>
            </a:r>
            <a:r>
              <a:rPr sz="3200" dirty="0">
                <a:latin typeface="Arial"/>
                <a:cs typeface="Arial"/>
              </a:rPr>
              <a:t>of the </a:t>
            </a:r>
            <a:r>
              <a:rPr sz="3200" spc="-5" dirty="0">
                <a:latin typeface="Arial"/>
                <a:cs typeface="Arial"/>
              </a:rPr>
              <a:t>enterprise </a:t>
            </a:r>
            <a:r>
              <a:rPr sz="3200" dirty="0">
                <a:latin typeface="Arial"/>
                <a:cs typeface="Arial"/>
              </a:rPr>
              <a:t>security</a:t>
            </a:r>
            <a:r>
              <a:rPr sz="3200" spc="6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programme.</a:t>
            </a:r>
            <a:endParaRPr sz="3200" dirty="0">
              <a:latin typeface="Arial"/>
              <a:cs typeface="Arial"/>
            </a:endParaRPr>
          </a:p>
          <a:p>
            <a:pPr marL="1811020">
              <a:lnSpc>
                <a:spcPct val="100000"/>
              </a:lnSpc>
              <a:spcBef>
                <a:spcPts val="310"/>
              </a:spcBef>
            </a:pPr>
            <a:r>
              <a:rPr sz="3200" dirty="0">
                <a:latin typeface="Arial"/>
                <a:cs typeface="Arial"/>
              </a:rPr>
              <a:t>- IT </a:t>
            </a:r>
            <a:r>
              <a:rPr sz="3200" spc="-5" dirty="0">
                <a:latin typeface="Arial"/>
                <a:cs typeface="Arial"/>
              </a:rPr>
              <a:t>Governance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dirty="0" smtClean="0">
                <a:latin typeface="Arial"/>
                <a:cs typeface="Arial"/>
              </a:rPr>
              <a:t>Institute</a:t>
            </a:r>
            <a:endParaRPr sz="3200" dirty="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036307" y="5634228"/>
            <a:ext cx="1976755" cy="1106805"/>
            <a:chOff x="7036307" y="5634228"/>
            <a:chExt cx="1976755" cy="1106805"/>
          </a:xfrm>
        </p:grpSpPr>
        <p:sp>
          <p:nvSpPr>
            <p:cNvPr id="5" name="object 5"/>
            <p:cNvSpPr/>
            <p:nvPr/>
          </p:nvSpPr>
          <p:spPr>
            <a:xfrm>
              <a:off x="7040879" y="5638800"/>
              <a:ext cx="1967864" cy="1097280"/>
            </a:xfrm>
            <a:custGeom>
              <a:avLst/>
              <a:gdLst/>
              <a:ahLst/>
              <a:cxnLst/>
              <a:rect l="l" t="t" r="r" b="b"/>
              <a:pathLst>
                <a:path w="1967865" h="1097279">
                  <a:moveTo>
                    <a:pt x="983742" y="0"/>
                  </a:moveTo>
                  <a:lnTo>
                    <a:pt x="0" y="1097280"/>
                  </a:lnTo>
                  <a:lnTo>
                    <a:pt x="1967484" y="1097280"/>
                  </a:lnTo>
                  <a:lnTo>
                    <a:pt x="983742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040879" y="5638800"/>
              <a:ext cx="1967864" cy="1097280"/>
            </a:xfrm>
            <a:custGeom>
              <a:avLst/>
              <a:gdLst/>
              <a:ahLst/>
              <a:cxnLst/>
              <a:rect l="l" t="t" r="r" b="b"/>
              <a:pathLst>
                <a:path w="1967865" h="1097279">
                  <a:moveTo>
                    <a:pt x="0" y="1097280"/>
                  </a:moveTo>
                  <a:lnTo>
                    <a:pt x="983742" y="0"/>
                  </a:lnTo>
                  <a:lnTo>
                    <a:pt x="1967484" y="1097280"/>
                  </a:lnTo>
                  <a:lnTo>
                    <a:pt x="0" y="1097280"/>
                  </a:lnTo>
                  <a:close/>
                </a:path>
              </a:pathLst>
            </a:custGeom>
            <a:ln w="914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613650" y="6221372"/>
            <a:ext cx="826135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64"/>
              </a:lnSpc>
            </a:pPr>
            <a:r>
              <a:rPr sz="1600" b="1" i="1" spc="-5" dirty="0">
                <a:latin typeface="Arial"/>
                <a:cs typeface="Arial"/>
              </a:rPr>
              <a:t>Security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427721" y="6277584"/>
            <a:ext cx="1205865" cy="422909"/>
          </a:xfrm>
          <a:prstGeom prst="rect">
            <a:avLst/>
          </a:prstGeom>
        </p:spPr>
        <p:txBody>
          <a:bodyPr vert="horz" wrap="square" lIns="0" tIns="1638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90"/>
              </a:spcBef>
            </a:pPr>
            <a:r>
              <a:rPr sz="1600" b="1" i="1" spc="-5" dirty="0">
                <a:latin typeface="Arial"/>
                <a:cs typeface="Arial"/>
              </a:rPr>
              <a:t>Governance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0"/>
            <a:ext cx="5034280" cy="96646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5"/>
              </a:spcBef>
            </a:pPr>
            <a:r>
              <a:rPr sz="3200" spc="-5" smtClean="0"/>
              <a:t>Multi-Level </a:t>
            </a:r>
            <a:r>
              <a:rPr sz="3200" smtClean="0"/>
              <a:t>Defence</a:t>
            </a:r>
            <a:r>
              <a:rPr sz="3200" spc="-65" smtClean="0"/>
              <a:t> </a:t>
            </a:r>
            <a:r>
              <a:rPr sz="3200" spc="-5" smtClean="0"/>
              <a:t>against  </a:t>
            </a:r>
            <a:r>
              <a:rPr sz="3200" smtClean="0"/>
              <a:t>Social </a:t>
            </a:r>
            <a:r>
              <a:rPr sz="3200" spc="-5" smtClean="0"/>
              <a:t>Engineering</a:t>
            </a:r>
            <a:r>
              <a:rPr sz="3200" spc="-35" smtClean="0"/>
              <a:t> </a:t>
            </a:r>
            <a:r>
              <a:rPr sz="3200" spc="-5" smtClean="0"/>
              <a:t>Attacks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1403603" y="2685275"/>
            <a:ext cx="7447280" cy="574675"/>
            <a:chOff x="1403603" y="2685275"/>
            <a:chExt cx="7447280" cy="574675"/>
          </a:xfrm>
        </p:grpSpPr>
        <p:sp>
          <p:nvSpPr>
            <p:cNvPr id="4" name="object 4"/>
            <p:cNvSpPr/>
            <p:nvPr/>
          </p:nvSpPr>
          <p:spPr>
            <a:xfrm>
              <a:off x="1403603" y="3230879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98975" y="2685275"/>
              <a:ext cx="4851654" cy="564654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1403603" y="2019274"/>
            <a:ext cx="7447280" cy="572135"/>
            <a:chOff x="1403603" y="2019274"/>
            <a:chExt cx="7447280" cy="572135"/>
          </a:xfrm>
        </p:grpSpPr>
        <p:sp>
          <p:nvSpPr>
            <p:cNvPr id="7" name="object 7"/>
            <p:cNvSpPr/>
            <p:nvPr/>
          </p:nvSpPr>
          <p:spPr>
            <a:xfrm>
              <a:off x="1403603" y="2561844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98975" y="2019274"/>
              <a:ext cx="4851654" cy="563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337817" y="1473453"/>
            <a:ext cx="21189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Offensive</a:t>
            </a:r>
            <a:r>
              <a:rPr sz="2400" spc="-8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403603" y="1354823"/>
            <a:ext cx="7447280" cy="573405"/>
            <a:chOff x="1403603" y="1354823"/>
            <a:chExt cx="7447280" cy="573405"/>
          </a:xfrm>
        </p:grpSpPr>
        <p:sp>
          <p:nvSpPr>
            <p:cNvPr id="11" name="object 11"/>
            <p:cNvSpPr/>
            <p:nvPr/>
          </p:nvSpPr>
          <p:spPr>
            <a:xfrm>
              <a:off x="1403603" y="1898904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98975" y="1354823"/>
              <a:ext cx="4851654" cy="564654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337817" y="3472688"/>
            <a:ext cx="195516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Fortress</a:t>
            </a:r>
            <a:r>
              <a:rPr sz="2400" spc="-8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403603" y="3354298"/>
            <a:ext cx="7446009" cy="573405"/>
            <a:chOff x="1403603" y="3354298"/>
            <a:chExt cx="7446009" cy="573405"/>
          </a:xfrm>
        </p:grpSpPr>
        <p:sp>
          <p:nvSpPr>
            <p:cNvPr id="15" name="object 15"/>
            <p:cNvSpPr/>
            <p:nvPr/>
          </p:nvSpPr>
          <p:spPr>
            <a:xfrm>
              <a:off x="1403603" y="3898392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97452" y="3354298"/>
              <a:ext cx="4851654" cy="563143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1337817" y="4134739"/>
            <a:ext cx="23412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latin typeface="Arial"/>
                <a:cs typeface="Arial"/>
              </a:rPr>
              <a:t>Awareness</a:t>
            </a:r>
            <a:r>
              <a:rPr sz="2400" spc="-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403603" y="4009644"/>
            <a:ext cx="7447280" cy="579120"/>
            <a:chOff x="1403603" y="4009644"/>
            <a:chExt cx="7447280" cy="579120"/>
          </a:xfrm>
        </p:grpSpPr>
        <p:sp>
          <p:nvSpPr>
            <p:cNvPr id="19" name="object 19"/>
            <p:cNvSpPr/>
            <p:nvPr/>
          </p:nvSpPr>
          <p:spPr>
            <a:xfrm>
              <a:off x="1403603" y="4559808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98975" y="4009644"/>
              <a:ext cx="4851654" cy="563118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5278628" y="1546987"/>
            <a:ext cx="21323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Incident</a:t>
            </a:r>
            <a:r>
              <a:rPr sz="200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Response</a:t>
            </a:r>
            <a:endParaRPr sz="20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691888" y="2210562"/>
            <a:ext cx="330644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Social Engineering</a:t>
            </a:r>
            <a:r>
              <a:rPr sz="2000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Detectors</a:t>
            </a:r>
            <a:endParaRPr sz="20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200903" y="2877438"/>
            <a:ext cx="228727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Ongoing</a:t>
            </a:r>
            <a:r>
              <a:rPr sz="2000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Reminders</a:t>
            </a:r>
            <a:endParaRPr sz="20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168902" y="3545535"/>
            <a:ext cx="434848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Resistance </a:t>
            </a:r>
            <a:r>
              <a:rPr sz="2000" spc="-10" dirty="0">
                <a:solidFill>
                  <a:srgbClr val="FFFFFF"/>
                </a:solidFill>
                <a:latin typeface="Arial"/>
                <a:cs typeface="Arial"/>
              </a:rPr>
              <a:t>Training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for Key</a:t>
            </a:r>
            <a:r>
              <a:rPr sz="2000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Personnel</a:t>
            </a:r>
            <a:endParaRPr sz="20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092702" y="4201795"/>
            <a:ext cx="450278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Security </a:t>
            </a:r>
            <a:r>
              <a:rPr sz="2000" spc="-5" dirty="0">
                <a:solidFill>
                  <a:srgbClr val="FFFFFF"/>
                </a:solidFill>
                <a:latin typeface="Arial"/>
                <a:cs typeface="Arial"/>
              </a:rPr>
              <a:t>Awareness </a:t>
            </a:r>
            <a:r>
              <a:rPr sz="2000" spc="-10" dirty="0">
                <a:solidFill>
                  <a:srgbClr val="FFFFFF"/>
                </a:solidFill>
                <a:latin typeface="Arial"/>
                <a:cs typeface="Arial"/>
              </a:rPr>
              <a:t>Training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for all</a:t>
            </a:r>
            <a:r>
              <a:rPr sz="2000" spc="-2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"/>
                <a:cs typeface="Arial"/>
              </a:rPr>
              <a:t>Staff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337817" y="4796485"/>
            <a:ext cx="236474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Foundation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1403603" y="4674095"/>
            <a:ext cx="7446009" cy="576580"/>
            <a:chOff x="1403603" y="4674095"/>
            <a:chExt cx="7446009" cy="576580"/>
          </a:xfrm>
        </p:grpSpPr>
        <p:sp>
          <p:nvSpPr>
            <p:cNvPr id="28" name="object 28"/>
            <p:cNvSpPr/>
            <p:nvPr/>
          </p:nvSpPr>
          <p:spPr>
            <a:xfrm>
              <a:off x="1403603" y="5221224"/>
              <a:ext cx="3895725" cy="0"/>
            </a:xfrm>
            <a:custGeom>
              <a:avLst/>
              <a:gdLst/>
              <a:ahLst/>
              <a:cxnLst/>
              <a:rect l="l" t="t" r="r" b="b"/>
              <a:pathLst>
                <a:path w="3895725">
                  <a:moveTo>
                    <a:pt x="3895344" y="0"/>
                  </a:moveTo>
                  <a:lnTo>
                    <a:pt x="0" y="0"/>
                  </a:lnTo>
                </a:path>
              </a:pathLst>
            </a:custGeom>
            <a:ln w="57912">
              <a:solidFill>
                <a:srgbClr val="3366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97452" y="4674095"/>
              <a:ext cx="4851654" cy="564654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4211573" y="4867147"/>
            <a:ext cx="426085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Security Policy to Address SE</a:t>
            </a:r>
            <a:r>
              <a:rPr sz="2000" spc="-3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Attacks</a:t>
            </a:r>
            <a:endParaRPr sz="2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337817" y="2805810"/>
            <a:ext cx="24307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Persistence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337817" y="2137409"/>
            <a:ext cx="1819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Gotcha</a:t>
            </a:r>
            <a:r>
              <a:rPr sz="2400" spc="-6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Level</a:t>
            </a:r>
            <a:endParaRPr sz="24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337817" y="5757468"/>
            <a:ext cx="710310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Source: David Gragg: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  <a:hlinkClick r:id="rId5"/>
              </a:rPr>
              <a:t>http://www.sans.org/rr/whitepapers/engineering/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62305"/>
            <a:ext cx="50069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Defence:</a:t>
            </a:r>
            <a:r>
              <a:rPr spc="-15" smtClean="0"/>
              <a:t> </a:t>
            </a:r>
            <a:r>
              <a:rPr spc="-5" smtClean="0"/>
              <a:t>Foundation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893669"/>
            <a:ext cx="8409940" cy="4652010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The </a:t>
            </a:r>
            <a:r>
              <a:rPr sz="2800" dirty="0">
                <a:latin typeface="Arial"/>
                <a:cs typeface="Arial"/>
              </a:rPr>
              <a:t>security </a:t>
            </a:r>
            <a:r>
              <a:rPr sz="2800" spc="-5" dirty="0">
                <a:latin typeface="Arial"/>
                <a:cs typeface="Arial"/>
              </a:rPr>
              <a:t>policy must address SE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attacks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2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Policy is always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foundation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information</a:t>
            </a:r>
            <a:r>
              <a:rPr sz="2400" spc="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5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200" spc="-5" dirty="0">
                <a:latin typeface="Arial"/>
                <a:cs typeface="Arial"/>
              </a:rPr>
              <a:t>Address e.g.: </a:t>
            </a:r>
            <a:r>
              <a:rPr sz="2000" dirty="0">
                <a:latin typeface="Arial"/>
                <a:cs typeface="Arial"/>
              </a:rPr>
              <a:t>Shredding, Escorting, Authority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obedience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Ban practice </a:t>
            </a:r>
            <a:r>
              <a:rPr sz="2800" dirty="0">
                <a:latin typeface="Arial"/>
                <a:cs typeface="Arial"/>
              </a:rPr>
              <a:t>that </a:t>
            </a:r>
            <a:r>
              <a:rPr sz="2800" spc="-5" dirty="0">
                <a:latin typeface="Arial"/>
                <a:cs typeface="Arial"/>
              </a:rPr>
              <a:t>is similar to social </a:t>
            </a:r>
            <a:r>
              <a:rPr sz="2800" dirty="0">
                <a:latin typeface="Arial"/>
                <a:cs typeface="Arial"/>
              </a:rPr>
              <a:t>attack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patterns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Asking for passwords over phone is a typical SE attack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method</a:t>
            </a:r>
            <a:endParaRPr sz="2000">
              <a:latin typeface="Arial"/>
              <a:cs typeface="Arial"/>
            </a:endParaRPr>
          </a:p>
          <a:p>
            <a:pPr marL="755015">
              <a:lnSpc>
                <a:spcPct val="100000"/>
              </a:lnSpc>
              <a:spcBef>
                <a:spcPts val="335"/>
              </a:spcBef>
            </a:pPr>
            <a:r>
              <a:rPr sz="2000" dirty="0">
                <a:latin typeface="Arial"/>
                <a:cs typeface="Arial"/>
              </a:rPr>
              <a:t>→ Therefore </a:t>
            </a:r>
            <a:r>
              <a:rPr sz="2000" spc="-5" dirty="0">
                <a:latin typeface="Arial"/>
                <a:cs typeface="Arial"/>
              </a:rPr>
              <a:t>never provide </a:t>
            </a:r>
            <a:r>
              <a:rPr sz="2000" dirty="0">
                <a:latin typeface="Arial"/>
                <a:cs typeface="Arial"/>
              </a:rPr>
              <a:t>passwords </a:t>
            </a:r>
            <a:r>
              <a:rPr sz="2000" spc="-5" dirty="0">
                <a:latin typeface="Arial"/>
                <a:cs typeface="Arial"/>
              </a:rPr>
              <a:t>over </a:t>
            </a:r>
            <a:r>
              <a:rPr sz="2000" dirty="0">
                <a:latin typeface="Arial"/>
                <a:cs typeface="Arial"/>
              </a:rPr>
              <a:t>the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phone</a:t>
            </a:r>
            <a:endParaRPr sz="2000">
              <a:latin typeface="Arial"/>
              <a:cs typeface="Arial"/>
            </a:endParaRPr>
          </a:p>
          <a:p>
            <a:pPr marL="755015" marR="5080" lvl="1" indent="-285750">
              <a:lnSpc>
                <a:spcPts val="2230"/>
              </a:lnSpc>
              <a:spcBef>
                <a:spcPts val="55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Calling a user and pretending to represent IT department is a</a:t>
            </a:r>
            <a:r>
              <a:rPr sz="2000" spc="-229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typical  SE</a:t>
            </a:r>
            <a:r>
              <a:rPr sz="2000" spc="-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attack</a:t>
            </a:r>
            <a:endParaRPr sz="2000">
              <a:latin typeface="Arial"/>
              <a:cs typeface="Arial"/>
            </a:endParaRPr>
          </a:p>
          <a:p>
            <a:pPr marL="755015" marR="50800">
              <a:lnSpc>
                <a:spcPts val="2230"/>
              </a:lnSpc>
              <a:spcBef>
                <a:spcPts val="495"/>
              </a:spcBef>
            </a:pPr>
            <a:r>
              <a:rPr sz="2000" dirty="0">
                <a:latin typeface="Arial"/>
                <a:cs typeface="Arial"/>
              </a:rPr>
              <a:t>→ Therefore </a:t>
            </a:r>
            <a:r>
              <a:rPr sz="2000" spc="-5" dirty="0">
                <a:latin typeface="Arial"/>
                <a:cs typeface="Arial"/>
              </a:rPr>
              <a:t>never </a:t>
            </a:r>
            <a:r>
              <a:rPr sz="2000" dirty="0">
                <a:latin typeface="Arial"/>
                <a:cs typeface="Arial"/>
              </a:rPr>
              <a:t>call user, </a:t>
            </a:r>
            <a:r>
              <a:rPr sz="2000" spc="-5" dirty="0">
                <a:latin typeface="Arial"/>
                <a:cs typeface="Arial"/>
              </a:rPr>
              <a:t>or </a:t>
            </a:r>
            <a:r>
              <a:rPr sz="2000" dirty="0">
                <a:latin typeface="Arial"/>
                <a:cs typeface="Arial"/>
              </a:rPr>
              <a:t>make </a:t>
            </a:r>
            <a:r>
              <a:rPr sz="2000" spc="-5" dirty="0">
                <a:latin typeface="Arial"/>
                <a:cs typeface="Arial"/>
              </a:rPr>
              <a:t>it possible/mandatory </a:t>
            </a:r>
            <a:r>
              <a:rPr sz="2000" dirty="0">
                <a:latin typeface="Arial"/>
                <a:cs typeface="Arial"/>
              </a:rPr>
              <a:t>for</a:t>
            </a:r>
            <a:r>
              <a:rPr sz="2000" spc="-22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user  </a:t>
            </a:r>
            <a:r>
              <a:rPr sz="2000" dirty="0">
                <a:latin typeface="Arial"/>
                <a:cs typeface="Arial"/>
              </a:rPr>
              <a:t>to authenticate the IT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Department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Calling </a:t>
            </a:r>
            <a:r>
              <a:rPr sz="2000" spc="-5" dirty="0">
                <a:latin typeface="Arial"/>
                <a:cs typeface="Arial"/>
              </a:rPr>
              <a:t>IT </a:t>
            </a:r>
            <a:r>
              <a:rPr sz="2000" dirty="0">
                <a:latin typeface="Arial"/>
                <a:cs typeface="Arial"/>
              </a:rPr>
              <a:t>dep. and pretending to be user is a typical </a:t>
            </a:r>
            <a:r>
              <a:rPr sz="2000" spc="-5" dirty="0">
                <a:latin typeface="Arial"/>
                <a:cs typeface="Arial"/>
              </a:rPr>
              <a:t>SE</a:t>
            </a:r>
            <a:r>
              <a:rPr sz="2000" spc="-1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attack</a:t>
            </a:r>
            <a:endParaRPr sz="2000">
              <a:latin typeface="Arial"/>
              <a:cs typeface="Arial"/>
            </a:endParaRPr>
          </a:p>
          <a:p>
            <a:pPr marL="755015" marR="769620">
              <a:lnSpc>
                <a:spcPts val="2230"/>
              </a:lnSpc>
              <a:spcBef>
                <a:spcPts val="550"/>
              </a:spcBef>
            </a:pPr>
            <a:r>
              <a:rPr sz="2000" dirty="0">
                <a:latin typeface="Arial"/>
                <a:cs typeface="Arial"/>
              </a:rPr>
              <a:t>→ Therefore make </a:t>
            </a:r>
            <a:r>
              <a:rPr sz="2000" spc="-5" dirty="0">
                <a:latin typeface="Arial"/>
                <a:cs typeface="Arial"/>
              </a:rPr>
              <a:t>it possible/mandatory </a:t>
            </a:r>
            <a:r>
              <a:rPr sz="2000" dirty="0">
                <a:latin typeface="Arial"/>
                <a:cs typeface="Arial"/>
              </a:rPr>
              <a:t>for IT department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to  authenticate the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user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24460"/>
            <a:ext cx="49809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Defence:</a:t>
            </a:r>
            <a:r>
              <a:rPr spc="-60" smtClean="0"/>
              <a:t> </a:t>
            </a:r>
            <a:r>
              <a:rPr spc="-5" smtClean="0"/>
              <a:t>Awareness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632958"/>
            <a:ext cx="7670165" cy="5003165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Security awareness </a:t>
            </a:r>
            <a:r>
              <a:rPr sz="2800" dirty="0">
                <a:latin typeface="Arial"/>
                <a:cs typeface="Arial"/>
              </a:rPr>
              <a:t>training for </a:t>
            </a:r>
            <a:r>
              <a:rPr sz="2800" spc="-5" dirty="0">
                <a:latin typeface="Arial"/>
                <a:cs typeface="Arial"/>
              </a:rPr>
              <a:t>all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staff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Understanding </a:t>
            </a:r>
            <a:r>
              <a:rPr sz="2400" dirty="0">
                <a:latin typeface="Arial"/>
                <a:cs typeface="Arial"/>
              </a:rPr>
              <a:t>SE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tactics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Learn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recognise </a:t>
            </a:r>
            <a:r>
              <a:rPr sz="2400" dirty="0">
                <a:latin typeface="Arial"/>
                <a:cs typeface="Arial"/>
              </a:rPr>
              <a:t>SE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attacks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Know when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say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“no”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Know what is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sensitive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Understand their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responsibility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Understand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danger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casual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conversation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Friends are </a:t>
            </a:r>
            <a:r>
              <a:rPr sz="2400" dirty="0">
                <a:latin typeface="Arial"/>
                <a:cs typeface="Arial"/>
              </a:rPr>
              <a:t>not </a:t>
            </a:r>
            <a:r>
              <a:rPr sz="2400" spc="-5" dirty="0">
                <a:latin typeface="Arial"/>
                <a:cs typeface="Arial"/>
              </a:rPr>
              <a:t>always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friends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Passwords are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personal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Uniforms are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cheap</a:t>
            </a:r>
            <a:endParaRPr sz="2400">
              <a:latin typeface="Arial"/>
              <a:cs typeface="Arial"/>
            </a:endParaRPr>
          </a:p>
          <a:p>
            <a:pPr marL="353695" marR="5080" indent="-341630">
              <a:lnSpc>
                <a:spcPts val="3120"/>
              </a:lnSpc>
              <a:spcBef>
                <a:spcPts val="6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Awareness of policy </a:t>
            </a:r>
            <a:r>
              <a:rPr sz="2800" dirty="0">
                <a:latin typeface="Arial"/>
                <a:cs typeface="Arial"/>
              </a:rPr>
              <a:t>shall make personnel feel  that </a:t>
            </a:r>
            <a:r>
              <a:rPr sz="2800" spc="-5" dirty="0">
                <a:latin typeface="Arial"/>
                <a:cs typeface="Arial"/>
              </a:rPr>
              <a:t>the only </a:t>
            </a:r>
            <a:r>
              <a:rPr sz="2800" dirty="0">
                <a:latin typeface="Arial"/>
                <a:cs typeface="Arial"/>
              </a:rPr>
              <a:t>choice </a:t>
            </a:r>
            <a:r>
              <a:rPr sz="2800" spc="-5" dirty="0">
                <a:latin typeface="Arial"/>
                <a:cs typeface="Arial"/>
              </a:rPr>
              <a:t>is to </a:t>
            </a:r>
            <a:r>
              <a:rPr sz="2800" dirty="0">
                <a:latin typeface="Arial"/>
                <a:cs typeface="Arial"/>
              </a:rPr>
              <a:t>resist </a:t>
            </a:r>
            <a:r>
              <a:rPr sz="2800" spc="-15" dirty="0">
                <a:latin typeface="Arial"/>
                <a:cs typeface="Arial"/>
              </a:rPr>
              <a:t>SE</a:t>
            </a:r>
            <a:r>
              <a:rPr sz="2800" spc="-5" dirty="0">
                <a:latin typeface="Arial"/>
                <a:cs typeface="Arial"/>
              </a:rPr>
              <a:t> attempts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4835" y="304800"/>
            <a:ext cx="628076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 smtClean="0"/>
              <a:t>SE </a:t>
            </a:r>
            <a:r>
              <a:rPr sz="4000" spc="-5" dirty="0" err="1" smtClean="0"/>
              <a:t>Defence</a:t>
            </a:r>
            <a:r>
              <a:rPr sz="4000" spc="-5" dirty="0" smtClean="0"/>
              <a:t>:</a:t>
            </a:r>
            <a:r>
              <a:rPr sz="4000" spc="-35" dirty="0" smtClean="0"/>
              <a:t> </a:t>
            </a:r>
            <a:r>
              <a:rPr sz="4000" spc="-5" dirty="0" smtClean="0"/>
              <a:t>Fortress</a:t>
            </a:r>
            <a:endParaRPr sz="4000"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101470"/>
            <a:ext cx="7291705" cy="5048177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Resistance </a:t>
            </a:r>
            <a:r>
              <a:rPr sz="3200" dirty="0">
                <a:latin typeface="Arial"/>
                <a:cs typeface="Arial"/>
              </a:rPr>
              <a:t>training for key </a:t>
            </a:r>
            <a:r>
              <a:rPr sz="3200" spc="-5" dirty="0">
                <a:latin typeface="Arial"/>
                <a:cs typeface="Arial"/>
              </a:rPr>
              <a:t>personnel</a:t>
            </a:r>
            <a:endParaRPr sz="3200">
              <a:latin typeface="Arial"/>
              <a:cs typeface="Arial"/>
            </a:endParaRPr>
          </a:p>
          <a:p>
            <a:pPr marL="755015" marR="444500" lvl="1" indent="-285750">
              <a:spcBef>
                <a:spcPts val="57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Consider: Reception, Help </a:t>
            </a:r>
            <a:r>
              <a:rPr sz="2800" dirty="0">
                <a:latin typeface="Arial"/>
                <a:cs typeface="Arial"/>
              </a:rPr>
              <a:t>desk, </a:t>
            </a:r>
            <a:r>
              <a:rPr sz="2800" spc="-5" dirty="0">
                <a:latin typeface="Arial"/>
                <a:cs typeface="Arial"/>
              </a:rPr>
              <a:t>Sys.Admin.,  Customer </a:t>
            </a:r>
            <a:r>
              <a:rPr sz="2800" dirty="0">
                <a:latin typeface="Arial"/>
                <a:cs typeface="Arial"/>
              </a:rPr>
              <a:t>service,</a:t>
            </a:r>
            <a:endParaRPr sz="2800">
              <a:latin typeface="Arial"/>
              <a:cs typeface="Arial"/>
            </a:endParaRPr>
          </a:p>
          <a:p>
            <a:pPr marL="353695" indent="-341630">
              <a:spcBef>
                <a:spcPts val="30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Fortress </a:t>
            </a:r>
            <a:r>
              <a:rPr sz="3200" dirty="0">
                <a:latin typeface="Arial"/>
                <a:cs typeface="Arial"/>
              </a:rPr>
              <a:t>training</a:t>
            </a:r>
            <a:r>
              <a:rPr sz="3200" spc="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techniques</a:t>
            </a:r>
            <a:endParaRPr sz="3200">
              <a:latin typeface="Arial"/>
              <a:cs typeface="Arial"/>
            </a:endParaRPr>
          </a:p>
          <a:p>
            <a:pPr marL="755015" lvl="1" indent="-285750"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Inoculation</a:t>
            </a:r>
            <a:endParaRPr sz="2800">
              <a:latin typeface="Arial"/>
              <a:cs typeface="Arial"/>
            </a:endParaRPr>
          </a:p>
          <a:p>
            <a:pPr marL="1155700" lvl="2" indent="-229235">
              <a:spcBef>
                <a:spcPts val="35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400" dirty="0">
                <a:latin typeface="Arial"/>
                <a:cs typeface="Arial"/>
              </a:rPr>
              <a:t>Expose to SE arguments, and learn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counterarguments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spcBef>
                <a:spcPts val="28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Forewarming</a:t>
            </a:r>
            <a:endParaRPr sz="2800">
              <a:latin typeface="Arial"/>
              <a:cs typeface="Arial"/>
            </a:endParaRPr>
          </a:p>
          <a:p>
            <a:pPr marL="1155700" lvl="2" indent="-229235">
              <a:spcBef>
                <a:spcPts val="3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400" dirty="0">
                <a:latin typeface="Arial"/>
                <a:cs typeface="Arial"/>
              </a:rPr>
              <a:t>of content and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intent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spcBef>
                <a:spcPts val="28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Reality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check:</a:t>
            </a:r>
            <a:endParaRPr sz="2800">
              <a:latin typeface="Arial"/>
              <a:cs typeface="Arial"/>
            </a:endParaRPr>
          </a:p>
          <a:p>
            <a:pPr marL="1155700" lvl="2" indent="-229235">
              <a:spcBef>
                <a:spcPts val="35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400" dirty="0">
                <a:latin typeface="Arial"/>
                <a:cs typeface="Arial"/>
              </a:rPr>
              <a:t>Realising own</a:t>
            </a:r>
            <a:r>
              <a:rPr sz="2400" spc="-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vulnerability,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1079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</a:t>
            </a:r>
            <a:r>
              <a:rPr spc="-5" smtClean="0"/>
              <a:t>Defence:</a:t>
            </a:r>
            <a:r>
              <a:rPr spc="-10" smtClean="0"/>
              <a:t> </a:t>
            </a:r>
            <a:r>
              <a:rPr spc="-5" smtClean="0"/>
              <a:t>Persistence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0813"/>
            <a:ext cx="8394700" cy="4132542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3600" spc="-5" dirty="0">
                <a:latin typeface="Arial"/>
                <a:cs typeface="Arial"/>
              </a:rPr>
              <a:t>Ongoing</a:t>
            </a:r>
            <a:r>
              <a:rPr sz="3600" spc="10" dirty="0">
                <a:latin typeface="Arial"/>
                <a:cs typeface="Arial"/>
              </a:rPr>
              <a:t> </a:t>
            </a:r>
            <a:r>
              <a:rPr sz="3600" spc="-5" dirty="0">
                <a:latin typeface="Arial"/>
                <a:cs typeface="Arial"/>
              </a:rPr>
              <a:t>reminders</a:t>
            </a:r>
            <a:endParaRPr sz="3600" dirty="0">
              <a:latin typeface="Arial"/>
              <a:cs typeface="Arial"/>
            </a:endParaRPr>
          </a:p>
          <a:p>
            <a:pPr marL="755015" marR="5080" lvl="1" indent="-285750">
              <a:spcBef>
                <a:spcPts val="575"/>
              </a:spcBef>
              <a:buChar char="–"/>
              <a:tabLst>
                <a:tab pos="755650" algn="l"/>
              </a:tabLst>
            </a:pPr>
            <a:r>
              <a:rPr sz="3200" dirty="0">
                <a:latin typeface="Arial"/>
                <a:cs typeface="Arial"/>
              </a:rPr>
              <a:t>SE resistance </a:t>
            </a:r>
            <a:r>
              <a:rPr sz="3200" spc="-5" dirty="0">
                <a:latin typeface="Arial"/>
                <a:cs typeface="Arial"/>
              </a:rPr>
              <a:t>will quickly diminish </a:t>
            </a:r>
            <a:r>
              <a:rPr sz="3200" dirty="0">
                <a:latin typeface="Arial"/>
                <a:cs typeface="Arial"/>
              </a:rPr>
              <a:t>after </a:t>
            </a:r>
            <a:r>
              <a:rPr sz="3200" spc="-5" dirty="0">
                <a:latin typeface="Arial"/>
                <a:cs typeface="Arial"/>
              </a:rPr>
              <a:t>a training  session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spcBef>
                <a:spcPts val="240"/>
              </a:spcBef>
              <a:buChar char="–"/>
              <a:tabLst>
                <a:tab pos="755650" algn="l"/>
              </a:tabLst>
            </a:pPr>
            <a:r>
              <a:rPr sz="3200" spc="-5" dirty="0">
                <a:latin typeface="Arial"/>
                <a:cs typeface="Arial"/>
              </a:rPr>
              <a:t>Repeated</a:t>
            </a:r>
            <a:r>
              <a:rPr sz="3200" spc="2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training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3200" spc="-5" dirty="0">
                <a:latin typeface="Arial"/>
                <a:cs typeface="Arial"/>
              </a:rPr>
              <a:t>Reminding </a:t>
            </a:r>
            <a:r>
              <a:rPr sz="3200" dirty="0">
                <a:latin typeface="Arial"/>
                <a:cs typeface="Arial"/>
              </a:rPr>
              <a:t>staff of </a:t>
            </a:r>
            <a:r>
              <a:rPr sz="3200" spc="-5" dirty="0">
                <a:latin typeface="Arial"/>
                <a:cs typeface="Arial"/>
              </a:rPr>
              <a:t>SE</a:t>
            </a:r>
            <a:r>
              <a:rPr sz="3200" spc="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dangers</a:t>
            </a:r>
            <a:endParaRPr sz="3200" dirty="0">
              <a:latin typeface="Arial"/>
              <a:cs typeface="Arial"/>
            </a:endParaRPr>
          </a:p>
          <a:p>
            <a:pPr marL="1155700" lvl="2" indent="-229235">
              <a:spcBef>
                <a:spcPts val="3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800" dirty="0">
                <a:latin typeface="Arial"/>
                <a:cs typeface="Arial"/>
              </a:rPr>
              <a:t>Posters</a:t>
            </a:r>
          </a:p>
          <a:p>
            <a:pPr marL="1155700" lvl="2" indent="-229235">
              <a:spcBef>
                <a:spcPts val="3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800" dirty="0">
                <a:latin typeface="Arial"/>
                <a:cs typeface="Arial"/>
              </a:rPr>
              <a:t>Messages</a:t>
            </a:r>
          </a:p>
          <a:p>
            <a:pPr marL="1155700" lvl="2" indent="-229235">
              <a:spcBef>
                <a:spcPts val="32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800" dirty="0">
                <a:latin typeface="Arial"/>
                <a:cs typeface="Arial"/>
              </a:rPr>
              <a:t>Tests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1700" y="0"/>
            <a:ext cx="41960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SE Defence:</a:t>
            </a:r>
            <a:r>
              <a:rPr spc="-80" smtClean="0"/>
              <a:t> </a:t>
            </a:r>
            <a:r>
              <a:rPr smtClean="0"/>
              <a:t>Gotcha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8300" y="665069"/>
            <a:ext cx="7494270" cy="5386070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35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Social </a:t>
            </a:r>
            <a:r>
              <a:rPr sz="2800" dirty="0">
                <a:latin typeface="Arial"/>
                <a:cs typeface="Arial"/>
              </a:rPr>
              <a:t>Engineering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Detectors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2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Filters and </a:t>
            </a:r>
            <a:r>
              <a:rPr sz="2400" dirty="0">
                <a:latin typeface="Arial"/>
                <a:cs typeface="Arial"/>
              </a:rPr>
              <a:t>traps </a:t>
            </a:r>
            <a:r>
              <a:rPr sz="2400" spc="-5" dirty="0">
                <a:latin typeface="Arial"/>
                <a:cs typeface="Arial"/>
              </a:rPr>
              <a:t>designed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expose </a:t>
            </a:r>
            <a:r>
              <a:rPr sz="2400" dirty="0">
                <a:latin typeface="Arial"/>
                <a:cs typeface="Arial"/>
              </a:rPr>
              <a:t>SE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attackers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Consider: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25"/>
              </a:spcBef>
              <a:buChar char="–"/>
              <a:tabLst>
                <a:tab pos="755650" algn="l"/>
              </a:tabLst>
            </a:pPr>
            <a:r>
              <a:rPr sz="2400" dirty="0">
                <a:latin typeface="Arial"/>
                <a:cs typeface="Arial"/>
              </a:rPr>
              <a:t>The justified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Know-it-all</a:t>
            </a:r>
            <a:endParaRPr sz="24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7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Person who knows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everybody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Centralised log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suspicious</a:t>
            </a:r>
            <a:r>
              <a:rPr sz="2400" spc="6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events</a:t>
            </a:r>
            <a:endParaRPr sz="24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6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Can help discover SE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patterns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Call backs </a:t>
            </a:r>
            <a:r>
              <a:rPr sz="2400" dirty="0">
                <a:latin typeface="Arial"/>
                <a:cs typeface="Arial"/>
              </a:rPr>
              <a:t>mandatory by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policy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4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Key questions, </a:t>
            </a:r>
            <a:r>
              <a:rPr sz="2400" dirty="0">
                <a:latin typeface="Arial"/>
                <a:cs typeface="Arial"/>
              </a:rPr>
              <a:t>e.g. </a:t>
            </a:r>
            <a:r>
              <a:rPr sz="2400" spc="-5" dirty="0">
                <a:latin typeface="Arial"/>
                <a:cs typeface="Arial"/>
              </a:rPr>
              <a:t>personal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details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1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“Please hold” </a:t>
            </a:r>
            <a:r>
              <a:rPr sz="2400" dirty="0">
                <a:latin typeface="Arial"/>
                <a:cs typeface="Arial"/>
              </a:rPr>
              <a:t>mandatory </a:t>
            </a:r>
            <a:r>
              <a:rPr sz="2400" spc="-5" dirty="0">
                <a:latin typeface="Arial"/>
                <a:cs typeface="Arial"/>
              </a:rPr>
              <a:t>by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policy</a:t>
            </a:r>
            <a:endParaRPr sz="24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7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Time </a:t>
            </a:r>
            <a:r>
              <a:rPr sz="2000" spc="-10" dirty="0">
                <a:latin typeface="Arial"/>
                <a:cs typeface="Arial"/>
              </a:rPr>
              <a:t>to </a:t>
            </a:r>
            <a:r>
              <a:rPr sz="2000" dirty="0">
                <a:latin typeface="Arial"/>
                <a:cs typeface="Arial"/>
              </a:rPr>
              <a:t>think and log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event</a:t>
            </a:r>
            <a:endParaRPr sz="20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Deception</a:t>
            </a:r>
            <a:endParaRPr sz="24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7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Bogus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question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6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spc="-5" dirty="0">
                <a:latin typeface="Arial"/>
                <a:cs typeface="Arial"/>
              </a:rPr>
              <a:t>Login </a:t>
            </a:r>
            <a:r>
              <a:rPr sz="2000" dirty="0">
                <a:latin typeface="Arial"/>
                <a:cs typeface="Arial"/>
              </a:rPr>
              <a:t>+ password </a:t>
            </a:r>
            <a:r>
              <a:rPr sz="2000" spc="-5" dirty="0">
                <a:latin typeface="Arial"/>
                <a:cs typeface="Arial"/>
              </a:rPr>
              <a:t>of “alarm </a:t>
            </a:r>
            <a:r>
              <a:rPr sz="2000" dirty="0">
                <a:latin typeface="Arial"/>
                <a:cs typeface="Arial"/>
              </a:rPr>
              <a:t>account” </a:t>
            </a:r>
            <a:r>
              <a:rPr sz="2000" spc="-5" dirty="0">
                <a:latin typeface="Arial"/>
                <a:cs typeface="Arial"/>
              </a:rPr>
              <a:t>on </a:t>
            </a:r>
            <a:r>
              <a:rPr sz="2000" dirty="0">
                <a:latin typeface="Arial"/>
                <a:cs typeface="Arial"/>
              </a:rPr>
              <a:t>yellow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sticker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4135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 smtClean="0"/>
              <a:t>SE </a:t>
            </a:r>
            <a:r>
              <a:rPr sz="4000" spc="-5" dirty="0" err="1" smtClean="0"/>
              <a:t>Defence</a:t>
            </a:r>
            <a:r>
              <a:rPr sz="4000" spc="-5" dirty="0" smtClean="0"/>
              <a:t>:</a:t>
            </a:r>
            <a:r>
              <a:rPr sz="4000" spc="-35" dirty="0" smtClean="0"/>
              <a:t> </a:t>
            </a:r>
            <a:r>
              <a:rPr sz="4000" spc="-5" dirty="0" smtClean="0"/>
              <a:t>Offensive</a:t>
            </a:r>
            <a:endParaRPr sz="4000"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0813"/>
            <a:ext cx="7428865" cy="4230004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Incident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response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Well defined process </a:t>
            </a:r>
            <a:r>
              <a:rPr sz="2800" dirty="0">
                <a:latin typeface="Arial"/>
                <a:cs typeface="Arial"/>
              </a:rPr>
              <a:t>for </a:t>
            </a:r>
            <a:r>
              <a:rPr sz="2800" spc="-5" dirty="0">
                <a:latin typeface="Arial"/>
                <a:cs typeface="Arial"/>
              </a:rPr>
              <a:t>reporting and reacting</a:t>
            </a:r>
            <a:r>
              <a:rPr sz="2800" spc="1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</a:p>
          <a:p>
            <a:pPr marL="1155700" lvl="2" indent="-229235">
              <a:lnSpc>
                <a:spcPct val="100000"/>
              </a:lnSpc>
              <a:spcBef>
                <a:spcPts val="3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400" dirty="0">
                <a:latin typeface="Arial"/>
                <a:cs typeface="Arial"/>
              </a:rPr>
              <a:t>Possible SE attack</a:t>
            </a:r>
            <a:r>
              <a:rPr sz="2400" spc="-6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events,</a:t>
            </a:r>
          </a:p>
          <a:p>
            <a:pPr marL="1155700" lvl="2" indent="-229235">
              <a:lnSpc>
                <a:spcPct val="100000"/>
              </a:lnSpc>
              <a:spcBef>
                <a:spcPts val="33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400" dirty="0">
                <a:latin typeface="Arial"/>
                <a:cs typeface="Arial"/>
              </a:rPr>
              <a:t>Cases of successful SE</a:t>
            </a:r>
            <a:r>
              <a:rPr sz="2400" spc="-9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attacks</a:t>
            </a:r>
          </a:p>
          <a:p>
            <a:pPr marL="353695" indent="-341630">
              <a:lnSpc>
                <a:spcPct val="100000"/>
              </a:lnSpc>
              <a:spcBef>
                <a:spcPts val="34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Reaction </a:t>
            </a:r>
            <a:r>
              <a:rPr sz="3200" dirty="0">
                <a:latin typeface="Arial"/>
                <a:cs typeface="Arial"/>
              </a:rPr>
              <a:t>should </a:t>
            </a:r>
            <a:r>
              <a:rPr sz="3200" spc="-5" dirty="0">
                <a:latin typeface="Arial"/>
                <a:cs typeface="Arial"/>
              </a:rPr>
              <a:t>be </a:t>
            </a:r>
            <a:r>
              <a:rPr sz="3200" dirty="0">
                <a:latin typeface="Arial"/>
                <a:cs typeface="Arial"/>
              </a:rPr>
              <a:t>vigilant </a:t>
            </a:r>
            <a:r>
              <a:rPr sz="3200" spc="-5" dirty="0">
                <a:latin typeface="Arial"/>
                <a:cs typeface="Arial"/>
              </a:rPr>
              <a:t>and</a:t>
            </a:r>
            <a:r>
              <a:rPr sz="3200" spc="4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aggressive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9"/>
              </a:spcBef>
              <a:buChar char="–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Go </a:t>
            </a:r>
            <a:r>
              <a:rPr sz="2800" spc="-5" dirty="0">
                <a:latin typeface="Arial"/>
                <a:cs typeface="Arial"/>
              </a:rPr>
              <a:t>after </a:t>
            </a:r>
            <a:r>
              <a:rPr sz="2800" dirty="0">
                <a:latin typeface="Arial"/>
                <a:cs typeface="Arial"/>
              </a:rPr>
              <a:t>SE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attacker</a:t>
            </a: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Proactively warn other potential</a:t>
            </a:r>
            <a:r>
              <a:rPr sz="2800" spc="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victims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640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Security </a:t>
            </a:r>
            <a:r>
              <a:rPr smtClean="0"/>
              <a:t>awareness</a:t>
            </a:r>
            <a:r>
              <a:rPr spc="-75" smtClean="0"/>
              <a:t> </a:t>
            </a:r>
            <a:r>
              <a:rPr smtClean="0"/>
              <a:t>training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03552"/>
            <a:ext cx="7687309" cy="473206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Back up and protection </a:t>
            </a:r>
            <a:r>
              <a:rPr sz="2800" dirty="0">
                <a:latin typeface="Arial"/>
                <a:cs typeface="Arial"/>
              </a:rPr>
              <a:t>of </a:t>
            </a:r>
            <a:r>
              <a:rPr sz="2800" spc="-5" dirty="0">
                <a:latin typeface="Arial"/>
                <a:cs typeface="Arial"/>
              </a:rPr>
              <a:t>work related</a:t>
            </a:r>
            <a:r>
              <a:rPr sz="2800" spc="7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information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Passwords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Email and web hygiene and acceptable</a:t>
            </a:r>
            <a:r>
              <a:rPr sz="2800" spc="8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use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Recognising social</a:t>
            </a:r>
            <a:r>
              <a:rPr sz="2800" spc="6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engineers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Recognising and reporting </a:t>
            </a:r>
            <a:r>
              <a:rPr sz="2800" dirty="0">
                <a:latin typeface="Arial"/>
                <a:cs typeface="Arial"/>
              </a:rPr>
              <a:t>security</a:t>
            </a:r>
            <a:r>
              <a:rPr sz="2800" spc="7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incidents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Responsibilities and duties </a:t>
            </a:r>
            <a:r>
              <a:rPr sz="2800" dirty="0">
                <a:latin typeface="Arial"/>
                <a:cs typeface="Arial"/>
              </a:rPr>
              <a:t>for</a:t>
            </a:r>
            <a:r>
              <a:rPr sz="2800" spc="6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security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Consequences </a:t>
            </a:r>
            <a:r>
              <a:rPr sz="2800" dirty="0">
                <a:latin typeface="Arial"/>
                <a:cs typeface="Arial"/>
              </a:rPr>
              <a:t>of </a:t>
            </a:r>
            <a:r>
              <a:rPr sz="2800" spc="-5" dirty="0">
                <a:latin typeface="Arial"/>
                <a:cs typeface="Arial"/>
              </a:rPr>
              <a:t>negligence or</a:t>
            </a:r>
            <a:r>
              <a:rPr sz="2800" spc="9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misbehaviour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Security principles </a:t>
            </a:r>
            <a:r>
              <a:rPr sz="2800" dirty="0">
                <a:latin typeface="Arial"/>
                <a:cs typeface="Arial"/>
              </a:rPr>
              <a:t>for </a:t>
            </a:r>
            <a:r>
              <a:rPr sz="2800" spc="-5" dirty="0">
                <a:latin typeface="Arial"/>
                <a:cs typeface="Arial"/>
              </a:rPr>
              <a:t>system and business</a:t>
            </a:r>
            <a:r>
              <a:rPr sz="2800" spc="13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processes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1700" y="2243073"/>
            <a:ext cx="76327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dirty="0" smtClean="0"/>
              <a:t>Security</a:t>
            </a:r>
            <a:r>
              <a:rPr sz="7200" spc="-75" dirty="0" smtClean="0"/>
              <a:t> </a:t>
            </a:r>
            <a:r>
              <a:rPr sz="7200" dirty="0" smtClean="0"/>
              <a:t>Usability</a:t>
            </a:r>
            <a:endParaRPr sz="7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3802" y="99440"/>
            <a:ext cx="4755515" cy="972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210"/>
              </a:lnSpc>
              <a:spcBef>
                <a:spcPts val="100"/>
              </a:spcBef>
              <a:tabLst>
                <a:tab pos="2425065" algn="l"/>
              </a:tabLst>
            </a:pPr>
            <a:r>
              <a:rPr smtClean="0"/>
              <a:t>Kerckhoffs	-</a:t>
            </a:r>
            <a:r>
              <a:rPr spc="-5" smtClean="0"/>
              <a:t> 1883</a:t>
            </a:r>
          </a:p>
          <a:p>
            <a:pPr marL="12700">
              <a:lnSpc>
                <a:spcPts val="3250"/>
              </a:lnSpc>
            </a:pPr>
            <a:r>
              <a:rPr sz="2800" spc="-5" smtClean="0"/>
              <a:t>The </a:t>
            </a:r>
            <a:r>
              <a:rPr sz="2800" smtClean="0"/>
              <a:t>father </a:t>
            </a:r>
            <a:r>
              <a:rPr sz="2800" spc="-5" smtClean="0"/>
              <a:t>of </a:t>
            </a:r>
            <a:r>
              <a:rPr sz="2800" smtClean="0"/>
              <a:t>security</a:t>
            </a:r>
            <a:r>
              <a:rPr sz="2800" spc="-35" smtClean="0"/>
              <a:t> </a:t>
            </a:r>
            <a:r>
              <a:rPr sz="2800" smtClean="0"/>
              <a:t>usability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44500" y="1503547"/>
            <a:ext cx="6769100" cy="162179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Auguste Kerckhoffs. La cryptographie</a:t>
            </a:r>
            <a:r>
              <a:rPr sz="2400" spc="8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militaire.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</a:pPr>
            <a:r>
              <a:rPr sz="2000" dirty="0">
                <a:latin typeface="Arial"/>
                <a:cs typeface="Arial"/>
              </a:rPr>
              <a:t>Journal des sciences militaires, </a:t>
            </a:r>
            <a:r>
              <a:rPr sz="2000" spc="-5" dirty="0">
                <a:latin typeface="Arial"/>
                <a:cs typeface="Arial"/>
              </a:rPr>
              <a:t>IX(38):5-38,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1883.</a:t>
            </a:r>
            <a:endParaRPr sz="20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Most famous for </a:t>
            </a:r>
            <a:r>
              <a:rPr sz="2400" i="1" spc="-5" dirty="0">
                <a:latin typeface="Arial"/>
                <a:cs typeface="Arial"/>
              </a:rPr>
              <a:t>“don’t do </a:t>
            </a:r>
            <a:r>
              <a:rPr sz="2400" i="1" dirty="0">
                <a:latin typeface="Arial"/>
                <a:cs typeface="Arial"/>
              </a:rPr>
              <a:t>security </a:t>
            </a:r>
            <a:r>
              <a:rPr sz="2400" i="1" spc="-5" dirty="0">
                <a:latin typeface="Arial"/>
                <a:cs typeface="Arial"/>
              </a:rPr>
              <a:t>by</a:t>
            </a:r>
            <a:r>
              <a:rPr sz="2400" i="1" spc="-3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obscurity”</a:t>
            </a:r>
            <a:endParaRPr sz="24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Also defined </a:t>
            </a:r>
            <a:r>
              <a:rPr sz="2400" dirty="0">
                <a:latin typeface="Arial"/>
                <a:cs typeface="Arial"/>
              </a:rPr>
              <a:t>security </a:t>
            </a:r>
            <a:r>
              <a:rPr sz="2400" spc="-5" dirty="0">
                <a:latin typeface="Arial"/>
                <a:cs typeface="Arial"/>
              </a:rPr>
              <a:t>usability</a:t>
            </a:r>
            <a:r>
              <a:rPr sz="2400" spc="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principles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14616" y="45719"/>
            <a:ext cx="1679448" cy="230124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60248" y="3429000"/>
            <a:ext cx="8361045" cy="1257300"/>
          </a:xfrm>
          <a:prstGeom prst="rect">
            <a:avLst/>
          </a:prstGeom>
          <a:solidFill>
            <a:srgbClr val="FFF7DD"/>
          </a:solidFill>
        </p:spPr>
        <p:txBody>
          <a:bodyPr vert="horz" wrap="square" lIns="0" tIns="57785" rIns="0" bIns="0" rtlCol="0">
            <a:spAutoFit/>
          </a:bodyPr>
          <a:lstStyle/>
          <a:p>
            <a:pPr marL="208915" marR="556260">
              <a:lnSpc>
                <a:spcPct val="100000"/>
              </a:lnSpc>
              <a:spcBef>
                <a:spcPts val="455"/>
              </a:spcBef>
            </a:pPr>
            <a:r>
              <a:rPr sz="2400" i="1" dirty="0">
                <a:latin typeface="Arial"/>
                <a:cs typeface="Arial"/>
              </a:rPr>
              <a:t>It </a:t>
            </a:r>
            <a:r>
              <a:rPr sz="2400" i="1" spc="-5" dirty="0">
                <a:latin typeface="Arial"/>
                <a:cs typeface="Arial"/>
              </a:rPr>
              <a:t>must be easy </a:t>
            </a:r>
            <a:r>
              <a:rPr sz="2400" i="1" dirty="0">
                <a:latin typeface="Arial"/>
                <a:cs typeface="Arial"/>
              </a:rPr>
              <a:t>to </a:t>
            </a:r>
            <a:r>
              <a:rPr sz="2400" i="1" spc="-10" dirty="0">
                <a:latin typeface="Arial"/>
                <a:cs typeface="Arial"/>
              </a:rPr>
              <a:t>communicate </a:t>
            </a:r>
            <a:r>
              <a:rPr sz="2400" i="1" spc="-5" dirty="0">
                <a:latin typeface="Arial"/>
                <a:cs typeface="Arial"/>
              </a:rPr>
              <a:t>and </a:t>
            </a:r>
            <a:r>
              <a:rPr sz="2400" i="1" spc="-10" dirty="0">
                <a:latin typeface="Arial"/>
                <a:cs typeface="Arial"/>
              </a:rPr>
              <a:t>remember </a:t>
            </a:r>
            <a:r>
              <a:rPr sz="2400" i="1" dirty="0">
                <a:latin typeface="Arial"/>
                <a:cs typeface="Arial"/>
              </a:rPr>
              <a:t>the keys  </a:t>
            </a:r>
            <a:r>
              <a:rPr sz="2400" i="1" spc="-5" dirty="0">
                <a:latin typeface="Arial"/>
                <a:cs typeface="Arial"/>
              </a:rPr>
              <a:t>without requiring written </a:t>
            </a:r>
            <a:r>
              <a:rPr sz="2400" i="1" dirty="0">
                <a:latin typeface="Arial"/>
                <a:cs typeface="Arial"/>
              </a:rPr>
              <a:t>notes, </a:t>
            </a:r>
            <a:r>
              <a:rPr sz="2400" i="1" spc="-10" dirty="0">
                <a:latin typeface="Arial"/>
                <a:cs typeface="Arial"/>
              </a:rPr>
              <a:t>it must </a:t>
            </a:r>
            <a:r>
              <a:rPr sz="2400" i="1" spc="-5" dirty="0">
                <a:latin typeface="Arial"/>
                <a:cs typeface="Arial"/>
              </a:rPr>
              <a:t>also be easy </a:t>
            </a:r>
            <a:r>
              <a:rPr sz="2400" i="1" dirty="0">
                <a:latin typeface="Arial"/>
                <a:cs typeface="Arial"/>
              </a:rPr>
              <a:t>to  </a:t>
            </a:r>
            <a:r>
              <a:rPr sz="2400" i="1" spc="-5" dirty="0">
                <a:latin typeface="Arial"/>
                <a:cs typeface="Arial"/>
              </a:rPr>
              <a:t>change </a:t>
            </a:r>
            <a:r>
              <a:rPr sz="2400" i="1" dirty="0">
                <a:latin typeface="Arial"/>
                <a:cs typeface="Arial"/>
              </a:rPr>
              <a:t>or </a:t>
            </a:r>
            <a:r>
              <a:rPr sz="2400" i="1" spc="-5" dirty="0">
                <a:latin typeface="Arial"/>
                <a:cs typeface="Arial"/>
              </a:rPr>
              <a:t>modify </a:t>
            </a:r>
            <a:r>
              <a:rPr sz="2400" i="1" dirty="0">
                <a:latin typeface="Arial"/>
                <a:cs typeface="Arial"/>
              </a:rPr>
              <a:t>the keys </a:t>
            </a:r>
            <a:r>
              <a:rPr sz="2400" i="1" spc="-5" dirty="0">
                <a:latin typeface="Arial"/>
                <a:cs typeface="Arial"/>
              </a:rPr>
              <a:t>with </a:t>
            </a:r>
            <a:r>
              <a:rPr sz="2400" i="1" dirty="0">
                <a:latin typeface="Arial"/>
                <a:cs typeface="Arial"/>
              </a:rPr>
              <a:t>different</a:t>
            </a:r>
            <a:r>
              <a:rPr sz="2400" i="1" spc="2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participants.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2627" y="4902708"/>
            <a:ext cx="8368665" cy="1224280"/>
          </a:xfrm>
          <a:prstGeom prst="rect">
            <a:avLst/>
          </a:prstGeom>
          <a:solidFill>
            <a:srgbClr val="FFF7DD"/>
          </a:solidFill>
        </p:spPr>
        <p:txBody>
          <a:bodyPr vert="horz" wrap="square" lIns="0" tIns="46990" rIns="0" bIns="0" rtlCol="0">
            <a:spAutoFit/>
          </a:bodyPr>
          <a:lstStyle/>
          <a:p>
            <a:pPr marL="216535" marR="63500">
              <a:lnSpc>
                <a:spcPct val="100000"/>
              </a:lnSpc>
              <a:spcBef>
                <a:spcPts val="370"/>
              </a:spcBef>
            </a:pPr>
            <a:r>
              <a:rPr sz="2400" i="1" spc="-30" dirty="0">
                <a:latin typeface="Arial"/>
                <a:cs typeface="Arial"/>
              </a:rPr>
              <a:t>Finally, </a:t>
            </a:r>
            <a:r>
              <a:rPr sz="2400" i="1" spc="-5" dirty="0">
                <a:latin typeface="Arial"/>
                <a:cs typeface="Arial"/>
              </a:rPr>
              <a:t>regarding </a:t>
            </a:r>
            <a:r>
              <a:rPr sz="2400" i="1" dirty="0">
                <a:latin typeface="Arial"/>
                <a:cs typeface="Arial"/>
              </a:rPr>
              <a:t>the </a:t>
            </a:r>
            <a:r>
              <a:rPr sz="2400" i="1" spc="-5" dirty="0">
                <a:latin typeface="Arial"/>
                <a:cs typeface="Arial"/>
              </a:rPr>
              <a:t>circumstances in which such a system  is applied, </a:t>
            </a:r>
            <a:r>
              <a:rPr sz="2400" i="1" dirty="0">
                <a:latin typeface="Arial"/>
                <a:cs typeface="Arial"/>
              </a:rPr>
              <a:t>it </a:t>
            </a:r>
            <a:r>
              <a:rPr sz="2400" i="1" spc="-5" dirty="0">
                <a:latin typeface="Arial"/>
                <a:cs typeface="Arial"/>
              </a:rPr>
              <a:t>must be easy </a:t>
            </a:r>
            <a:r>
              <a:rPr sz="2400" i="1" dirty="0">
                <a:latin typeface="Arial"/>
                <a:cs typeface="Arial"/>
              </a:rPr>
              <a:t>to </a:t>
            </a:r>
            <a:r>
              <a:rPr sz="2400" i="1" spc="-5" dirty="0">
                <a:latin typeface="Arial"/>
                <a:cs typeface="Arial"/>
              </a:rPr>
              <a:t>use and must neither require  </a:t>
            </a:r>
            <a:r>
              <a:rPr sz="2400" i="1" dirty="0">
                <a:latin typeface="Arial"/>
                <a:cs typeface="Arial"/>
              </a:rPr>
              <a:t>stress </a:t>
            </a:r>
            <a:r>
              <a:rPr sz="2400" i="1" spc="-5" dirty="0">
                <a:latin typeface="Arial"/>
                <a:cs typeface="Arial"/>
              </a:rPr>
              <a:t>of </a:t>
            </a:r>
            <a:r>
              <a:rPr sz="2400" i="1" spc="-10" dirty="0">
                <a:latin typeface="Arial"/>
                <a:cs typeface="Arial"/>
              </a:rPr>
              <a:t>mind </a:t>
            </a:r>
            <a:r>
              <a:rPr sz="2400" i="1" spc="-5" dirty="0">
                <a:latin typeface="Arial"/>
                <a:cs typeface="Arial"/>
              </a:rPr>
              <a:t>nor </a:t>
            </a:r>
            <a:r>
              <a:rPr sz="2400" i="1" dirty="0">
                <a:latin typeface="Arial"/>
                <a:cs typeface="Arial"/>
              </a:rPr>
              <a:t>the </a:t>
            </a:r>
            <a:r>
              <a:rPr sz="2400" i="1" spc="-5" dirty="0">
                <a:latin typeface="Arial"/>
                <a:cs typeface="Arial"/>
              </a:rPr>
              <a:t>knowledge </a:t>
            </a:r>
            <a:r>
              <a:rPr sz="2400" i="1" dirty="0">
                <a:latin typeface="Arial"/>
                <a:cs typeface="Arial"/>
              </a:rPr>
              <a:t>of a </a:t>
            </a:r>
            <a:r>
              <a:rPr sz="2400" i="1" spc="-5" dirty="0">
                <a:latin typeface="Arial"/>
                <a:cs typeface="Arial"/>
              </a:rPr>
              <a:t>long series </a:t>
            </a:r>
            <a:r>
              <a:rPr sz="2400" i="1" dirty="0">
                <a:latin typeface="Arial"/>
                <a:cs typeface="Arial"/>
              </a:rPr>
              <a:t>of</a:t>
            </a:r>
            <a:r>
              <a:rPr sz="2400" i="1" spc="8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rules.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627" y="5634228"/>
            <a:ext cx="8540750" cy="1106805"/>
            <a:chOff x="452627" y="5634228"/>
            <a:chExt cx="8540750" cy="1106805"/>
          </a:xfrm>
        </p:grpSpPr>
        <p:sp>
          <p:nvSpPr>
            <p:cNvPr id="3" name="object 3"/>
            <p:cNvSpPr/>
            <p:nvPr/>
          </p:nvSpPr>
          <p:spPr>
            <a:xfrm>
              <a:off x="7019544" y="5638800"/>
              <a:ext cx="1969135" cy="1097280"/>
            </a:xfrm>
            <a:custGeom>
              <a:avLst/>
              <a:gdLst/>
              <a:ahLst/>
              <a:cxnLst/>
              <a:rect l="l" t="t" r="r" b="b"/>
              <a:pathLst>
                <a:path w="1969134" h="1097279">
                  <a:moveTo>
                    <a:pt x="984503" y="0"/>
                  </a:moveTo>
                  <a:lnTo>
                    <a:pt x="0" y="1097280"/>
                  </a:lnTo>
                  <a:lnTo>
                    <a:pt x="1969007" y="1097280"/>
                  </a:lnTo>
                  <a:lnTo>
                    <a:pt x="984503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019544" y="5638800"/>
              <a:ext cx="1969135" cy="1097280"/>
            </a:xfrm>
            <a:custGeom>
              <a:avLst/>
              <a:gdLst/>
              <a:ahLst/>
              <a:cxnLst/>
              <a:rect l="l" t="t" r="r" b="b"/>
              <a:pathLst>
                <a:path w="1969134" h="1097279">
                  <a:moveTo>
                    <a:pt x="0" y="1097280"/>
                  </a:moveTo>
                  <a:lnTo>
                    <a:pt x="984503" y="0"/>
                  </a:lnTo>
                  <a:lnTo>
                    <a:pt x="1969007" y="1097280"/>
                  </a:lnTo>
                  <a:lnTo>
                    <a:pt x="0" y="109728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113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Benefits of </a:t>
            </a:r>
            <a:r>
              <a:rPr spc="-10" smtClean="0"/>
              <a:t>IT </a:t>
            </a:r>
            <a:r>
              <a:rPr smtClean="0"/>
              <a:t>Security</a:t>
            </a:r>
            <a:r>
              <a:rPr spc="20" smtClean="0"/>
              <a:t> </a:t>
            </a:r>
            <a:r>
              <a:rPr spc="-5" smtClean="0"/>
              <a:t>Governance</a:t>
            </a:r>
            <a:endParaRPr spc="-5" dirty="0"/>
          </a:p>
        </p:txBody>
      </p:sp>
      <p:sp>
        <p:nvSpPr>
          <p:cNvPr id="6" name="object 6"/>
          <p:cNvSpPr txBox="1"/>
          <p:nvPr/>
        </p:nvSpPr>
        <p:spPr>
          <a:xfrm>
            <a:off x="215900" y="1335069"/>
            <a:ext cx="8623300" cy="3866443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0"/>
              </a:spcBef>
              <a:tabLst>
                <a:tab pos="3177540" algn="l"/>
                <a:tab pos="3582035" algn="l"/>
              </a:tabLst>
            </a:pPr>
            <a:r>
              <a:rPr sz="3200" b="1" spc="-5" dirty="0">
                <a:latin typeface="Arial"/>
                <a:cs typeface="Arial"/>
              </a:rPr>
              <a:t>Protecting</a:t>
            </a:r>
            <a:r>
              <a:rPr sz="3200" b="1" spc="40" dirty="0">
                <a:latin typeface="Arial"/>
                <a:cs typeface="Arial"/>
              </a:rPr>
              <a:t> </a:t>
            </a:r>
            <a:r>
              <a:rPr sz="3200" b="1" spc="-5" dirty="0">
                <a:latin typeface="Arial"/>
                <a:cs typeface="Arial"/>
              </a:rPr>
              <a:t>assets	=	creating</a:t>
            </a:r>
            <a:r>
              <a:rPr sz="3200" b="1" dirty="0">
                <a:latin typeface="Arial"/>
                <a:cs typeface="Arial"/>
              </a:rPr>
              <a:t> </a:t>
            </a:r>
            <a:r>
              <a:rPr sz="3200" b="1" spc="-5" dirty="0">
                <a:latin typeface="Arial"/>
                <a:cs typeface="Arial"/>
              </a:rPr>
              <a:t>value</a:t>
            </a: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1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Trust from customers, </a:t>
            </a:r>
            <a:r>
              <a:rPr sz="2800" spc="-5" dirty="0">
                <a:latin typeface="Arial"/>
                <a:cs typeface="Arial"/>
              </a:rPr>
              <a:t>partners, </a:t>
            </a:r>
            <a:r>
              <a:rPr sz="2800" dirty="0">
                <a:latin typeface="Arial"/>
                <a:cs typeface="Arial"/>
              </a:rPr>
              <a:t>investors, </a:t>
            </a:r>
            <a:r>
              <a:rPr sz="2800" spc="-5" dirty="0">
                <a:latin typeface="Arial"/>
                <a:cs typeface="Arial"/>
              </a:rPr>
              <a:t>own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staff</a:t>
            </a: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Reputation, brand,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image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Competitive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advantage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Prevention and reduction </a:t>
            </a:r>
            <a:r>
              <a:rPr sz="2800" dirty="0">
                <a:latin typeface="Arial"/>
                <a:cs typeface="Arial"/>
              </a:rPr>
              <a:t>of</a:t>
            </a:r>
            <a:r>
              <a:rPr sz="2800" spc="3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losses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Business continuity </a:t>
            </a:r>
            <a:r>
              <a:rPr sz="2800" dirty="0">
                <a:latin typeface="Arial"/>
                <a:cs typeface="Arial"/>
              </a:rPr>
              <a:t>&amp;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resilience</a:t>
            </a:r>
            <a:endParaRPr sz="2800" dirty="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40"/>
              </a:spcBef>
              <a:tabLst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–	In case of disasters and major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incidents</a:t>
            </a:r>
          </a:p>
          <a:p>
            <a:pPr marL="353695" indent="-341630">
              <a:lnSpc>
                <a:spcPct val="100000"/>
              </a:lnSpc>
              <a:spcBef>
                <a:spcPts val="3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Increase shareholder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value</a:t>
            </a:r>
            <a:endParaRPr sz="2800" dirty="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6125916" y="2924527"/>
            <a:ext cx="2407285" cy="2094864"/>
            <a:chOff x="6125916" y="2924527"/>
            <a:chExt cx="2407285" cy="2094864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54467" y="3179064"/>
              <a:ext cx="978407" cy="932688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7377284" y="4836811"/>
              <a:ext cx="476884" cy="151765"/>
            </a:xfrm>
            <a:custGeom>
              <a:avLst/>
              <a:gdLst/>
              <a:ahLst/>
              <a:cxnLst/>
              <a:rect l="l" t="t" r="r" b="b"/>
              <a:pathLst>
                <a:path w="476884" h="151764">
                  <a:moveTo>
                    <a:pt x="324655" y="0"/>
                  </a:moveTo>
                  <a:lnTo>
                    <a:pt x="151654" y="0"/>
                  </a:lnTo>
                  <a:lnTo>
                    <a:pt x="0" y="151505"/>
                  </a:lnTo>
                  <a:lnTo>
                    <a:pt x="476709" y="151505"/>
                  </a:lnTo>
                  <a:lnTo>
                    <a:pt x="324655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150163" y="4315840"/>
              <a:ext cx="928369" cy="493395"/>
            </a:xfrm>
            <a:custGeom>
              <a:avLst/>
              <a:gdLst/>
              <a:ahLst/>
              <a:cxnLst/>
              <a:rect l="l" t="t" r="r" b="b"/>
              <a:pathLst>
                <a:path w="928370" h="493395">
                  <a:moveTo>
                    <a:pt x="245262" y="0"/>
                  </a:moveTo>
                  <a:lnTo>
                    <a:pt x="0" y="0"/>
                  </a:lnTo>
                  <a:lnTo>
                    <a:pt x="0" y="493293"/>
                  </a:lnTo>
                  <a:lnTo>
                    <a:pt x="245262" y="493293"/>
                  </a:lnTo>
                  <a:lnTo>
                    <a:pt x="245262" y="0"/>
                  </a:lnTo>
                  <a:close/>
                </a:path>
                <a:path w="928370" h="493395">
                  <a:moveTo>
                    <a:pt x="570318" y="0"/>
                  </a:moveTo>
                  <a:lnTo>
                    <a:pt x="364172" y="0"/>
                  </a:lnTo>
                  <a:lnTo>
                    <a:pt x="364172" y="493293"/>
                  </a:lnTo>
                  <a:lnTo>
                    <a:pt x="570318" y="493293"/>
                  </a:lnTo>
                  <a:lnTo>
                    <a:pt x="570318" y="0"/>
                  </a:lnTo>
                  <a:close/>
                </a:path>
                <a:path w="928370" h="493395">
                  <a:moveTo>
                    <a:pt x="928179" y="0"/>
                  </a:moveTo>
                  <a:lnTo>
                    <a:pt x="686066" y="0"/>
                  </a:lnTo>
                  <a:lnTo>
                    <a:pt x="686066" y="493293"/>
                  </a:lnTo>
                  <a:lnTo>
                    <a:pt x="928179" y="493293"/>
                  </a:lnTo>
                  <a:lnTo>
                    <a:pt x="928179" y="0"/>
                  </a:lnTo>
                  <a:close/>
                </a:path>
              </a:pathLst>
            </a:custGeom>
            <a:solidFill>
              <a:srgbClr val="FF99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521846" y="4641793"/>
              <a:ext cx="59055" cy="167640"/>
            </a:xfrm>
            <a:custGeom>
              <a:avLst/>
              <a:gdLst/>
              <a:ahLst/>
              <a:cxnLst/>
              <a:rect l="l" t="t" r="r" b="b"/>
              <a:pathLst>
                <a:path w="59054" h="167639">
                  <a:moveTo>
                    <a:pt x="0" y="167328"/>
                  </a:moveTo>
                  <a:lnTo>
                    <a:pt x="58843" y="167328"/>
                  </a:lnTo>
                  <a:lnTo>
                    <a:pt x="58843" y="0"/>
                  </a:lnTo>
                  <a:lnTo>
                    <a:pt x="0" y="0"/>
                  </a:lnTo>
                  <a:lnTo>
                    <a:pt x="0" y="167328"/>
                  </a:lnTo>
                  <a:close/>
                </a:path>
              </a:pathLst>
            </a:custGeom>
            <a:solidFill>
              <a:srgbClr val="82D2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08025" y="4544078"/>
              <a:ext cx="218390" cy="282846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7447165" y="4315840"/>
              <a:ext cx="313690" cy="493395"/>
            </a:xfrm>
            <a:custGeom>
              <a:avLst/>
              <a:gdLst/>
              <a:ahLst/>
              <a:cxnLst/>
              <a:rect l="l" t="t" r="r" b="b"/>
              <a:pathLst>
                <a:path w="313690" h="493395">
                  <a:moveTo>
                    <a:pt x="15405" y="0"/>
                  </a:moveTo>
                  <a:lnTo>
                    <a:pt x="0" y="0"/>
                  </a:lnTo>
                  <a:lnTo>
                    <a:pt x="0" y="493293"/>
                  </a:lnTo>
                  <a:lnTo>
                    <a:pt x="15405" y="493293"/>
                  </a:lnTo>
                  <a:lnTo>
                    <a:pt x="15405" y="0"/>
                  </a:lnTo>
                  <a:close/>
                </a:path>
                <a:path w="313690" h="493395">
                  <a:moveTo>
                    <a:pt x="313613" y="0"/>
                  </a:moveTo>
                  <a:lnTo>
                    <a:pt x="297014" y="0"/>
                  </a:lnTo>
                  <a:lnTo>
                    <a:pt x="297014" y="493293"/>
                  </a:lnTo>
                  <a:lnTo>
                    <a:pt x="313613" y="493293"/>
                  </a:lnTo>
                  <a:lnTo>
                    <a:pt x="313613" y="0"/>
                  </a:lnTo>
                  <a:close/>
                </a:path>
              </a:pathLst>
            </a:custGeom>
            <a:solidFill>
              <a:srgbClr val="B5B5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110274" y="4212585"/>
              <a:ext cx="1010919" cy="100330"/>
            </a:xfrm>
            <a:custGeom>
              <a:avLst/>
              <a:gdLst/>
              <a:ahLst/>
              <a:cxnLst/>
              <a:rect l="l" t="t" r="r" b="b"/>
              <a:pathLst>
                <a:path w="1010920" h="100329">
                  <a:moveTo>
                    <a:pt x="871696" y="0"/>
                  </a:moveTo>
                  <a:lnTo>
                    <a:pt x="139426" y="0"/>
                  </a:lnTo>
                  <a:lnTo>
                    <a:pt x="0" y="100104"/>
                  </a:lnTo>
                  <a:lnTo>
                    <a:pt x="1010729" y="100104"/>
                  </a:lnTo>
                  <a:lnTo>
                    <a:pt x="871696" y="0"/>
                  </a:lnTo>
                  <a:close/>
                </a:path>
              </a:pathLst>
            </a:custGeom>
            <a:solidFill>
              <a:srgbClr val="0CC1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022592" y="4188078"/>
              <a:ext cx="1187450" cy="831215"/>
            </a:xfrm>
            <a:custGeom>
              <a:avLst/>
              <a:gdLst/>
              <a:ahLst/>
              <a:cxnLst/>
              <a:rect l="l" t="t" r="r" b="b"/>
              <a:pathLst>
                <a:path w="1187450" h="831214">
                  <a:moveTo>
                    <a:pt x="227101" y="424840"/>
                  </a:moveTo>
                  <a:lnTo>
                    <a:pt x="176542" y="424840"/>
                  </a:lnTo>
                  <a:lnTo>
                    <a:pt x="176542" y="528485"/>
                  </a:lnTo>
                  <a:lnTo>
                    <a:pt x="227101" y="528485"/>
                  </a:lnTo>
                  <a:lnTo>
                    <a:pt x="227101" y="424840"/>
                  </a:lnTo>
                  <a:close/>
                </a:path>
                <a:path w="1187450" h="831214">
                  <a:moveTo>
                    <a:pt x="227101" y="206895"/>
                  </a:moveTo>
                  <a:lnTo>
                    <a:pt x="176542" y="206895"/>
                  </a:lnTo>
                  <a:lnTo>
                    <a:pt x="176542" y="310540"/>
                  </a:lnTo>
                  <a:lnTo>
                    <a:pt x="227101" y="310540"/>
                  </a:lnTo>
                  <a:lnTo>
                    <a:pt x="227101" y="206895"/>
                  </a:lnTo>
                  <a:close/>
                </a:path>
                <a:path w="1187450" h="831214">
                  <a:moveTo>
                    <a:pt x="324662" y="424840"/>
                  </a:moveTo>
                  <a:lnTo>
                    <a:pt x="273710" y="424840"/>
                  </a:lnTo>
                  <a:lnTo>
                    <a:pt x="273710" y="528485"/>
                  </a:lnTo>
                  <a:lnTo>
                    <a:pt x="324662" y="528485"/>
                  </a:lnTo>
                  <a:lnTo>
                    <a:pt x="324662" y="424840"/>
                  </a:lnTo>
                  <a:close/>
                </a:path>
                <a:path w="1187450" h="831214">
                  <a:moveTo>
                    <a:pt x="324662" y="206895"/>
                  </a:moveTo>
                  <a:lnTo>
                    <a:pt x="273710" y="206895"/>
                  </a:lnTo>
                  <a:lnTo>
                    <a:pt x="273710" y="310540"/>
                  </a:lnTo>
                  <a:lnTo>
                    <a:pt x="324662" y="310540"/>
                  </a:lnTo>
                  <a:lnTo>
                    <a:pt x="324662" y="206895"/>
                  </a:lnTo>
                  <a:close/>
                </a:path>
                <a:path w="1187450" h="831214">
                  <a:moveTo>
                    <a:pt x="612978" y="206895"/>
                  </a:moveTo>
                  <a:lnTo>
                    <a:pt x="573874" y="206895"/>
                  </a:lnTo>
                  <a:lnTo>
                    <a:pt x="573874" y="295109"/>
                  </a:lnTo>
                  <a:lnTo>
                    <a:pt x="612978" y="295109"/>
                  </a:lnTo>
                  <a:lnTo>
                    <a:pt x="612978" y="206895"/>
                  </a:lnTo>
                  <a:close/>
                </a:path>
                <a:path w="1187450" h="831214">
                  <a:moveTo>
                    <a:pt x="909993" y="424840"/>
                  </a:moveTo>
                  <a:lnTo>
                    <a:pt x="859840" y="424840"/>
                  </a:lnTo>
                  <a:lnTo>
                    <a:pt x="859840" y="528485"/>
                  </a:lnTo>
                  <a:lnTo>
                    <a:pt x="909993" y="528485"/>
                  </a:lnTo>
                  <a:lnTo>
                    <a:pt x="909993" y="424840"/>
                  </a:lnTo>
                  <a:close/>
                </a:path>
                <a:path w="1187450" h="831214">
                  <a:moveTo>
                    <a:pt x="909993" y="206895"/>
                  </a:moveTo>
                  <a:lnTo>
                    <a:pt x="859840" y="206895"/>
                  </a:lnTo>
                  <a:lnTo>
                    <a:pt x="859840" y="310540"/>
                  </a:lnTo>
                  <a:lnTo>
                    <a:pt x="909993" y="310540"/>
                  </a:lnTo>
                  <a:lnTo>
                    <a:pt x="909993" y="206895"/>
                  </a:lnTo>
                  <a:close/>
                </a:path>
                <a:path w="1187450" h="831214">
                  <a:moveTo>
                    <a:pt x="1007960" y="424840"/>
                  </a:moveTo>
                  <a:lnTo>
                    <a:pt x="956614" y="424840"/>
                  </a:lnTo>
                  <a:lnTo>
                    <a:pt x="956614" y="528485"/>
                  </a:lnTo>
                  <a:lnTo>
                    <a:pt x="1007960" y="528485"/>
                  </a:lnTo>
                  <a:lnTo>
                    <a:pt x="1007960" y="424840"/>
                  </a:lnTo>
                  <a:close/>
                </a:path>
                <a:path w="1187450" h="831214">
                  <a:moveTo>
                    <a:pt x="1007960" y="206895"/>
                  </a:moveTo>
                  <a:lnTo>
                    <a:pt x="956614" y="206895"/>
                  </a:lnTo>
                  <a:lnTo>
                    <a:pt x="956614" y="310540"/>
                  </a:lnTo>
                  <a:lnTo>
                    <a:pt x="1007960" y="310540"/>
                  </a:lnTo>
                  <a:lnTo>
                    <a:pt x="1007960" y="206895"/>
                  </a:lnTo>
                  <a:close/>
                </a:path>
                <a:path w="1187450" h="831214">
                  <a:moveTo>
                    <a:pt x="1186891" y="155067"/>
                  </a:moveTo>
                  <a:lnTo>
                    <a:pt x="1055751" y="56629"/>
                  </a:lnTo>
                  <a:lnTo>
                    <a:pt x="1055751" y="155067"/>
                  </a:lnTo>
                  <a:lnTo>
                    <a:pt x="1055751" y="621055"/>
                  </a:lnTo>
                  <a:lnTo>
                    <a:pt x="813638" y="621055"/>
                  </a:lnTo>
                  <a:lnTo>
                    <a:pt x="813638" y="155067"/>
                  </a:lnTo>
                  <a:lnTo>
                    <a:pt x="1055751" y="155067"/>
                  </a:lnTo>
                  <a:lnTo>
                    <a:pt x="1055751" y="56629"/>
                  </a:lnTo>
                  <a:lnTo>
                    <a:pt x="1028573" y="36233"/>
                  </a:lnTo>
                  <a:lnTo>
                    <a:pt x="1028573" y="103632"/>
                  </a:lnTo>
                  <a:lnTo>
                    <a:pt x="761898" y="103632"/>
                  </a:lnTo>
                  <a:lnTo>
                    <a:pt x="761898" y="155067"/>
                  </a:lnTo>
                  <a:lnTo>
                    <a:pt x="761898" y="621055"/>
                  </a:lnTo>
                  <a:lnTo>
                    <a:pt x="721588" y="621055"/>
                  </a:lnTo>
                  <a:lnTo>
                    <a:pt x="721588" y="436638"/>
                  </a:lnTo>
                  <a:lnTo>
                    <a:pt x="722401" y="436321"/>
                  </a:lnTo>
                  <a:lnTo>
                    <a:pt x="721588" y="432727"/>
                  </a:lnTo>
                  <a:lnTo>
                    <a:pt x="721588" y="155067"/>
                  </a:lnTo>
                  <a:lnTo>
                    <a:pt x="761898" y="155067"/>
                  </a:lnTo>
                  <a:lnTo>
                    <a:pt x="761898" y="103632"/>
                  </a:lnTo>
                  <a:lnTo>
                    <a:pt x="669848" y="103632"/>
                  </a:lnTo>
                  <a:lnTo>
                    <a:pt x="669848" y="155067"/>
                  </a:lnTo>
                  <a:lnTo>
                    <a:pt x="669848" y="346989"/>
                  </a:lnTo>
                  <a:lnTo>
                    <a:pt x="669848" y="477062"/>
                  </a:lnTo>
                  <a:lnTo>
                    <a:pt x="669848" y="621055"/>
                  </a:lnTo>
                  <a:lnTo>
                    <a:pt x="646176" y="621055"/>
                  </a:lnTo>
                  <a:lnTo>
                    <a:pt x="646176" y="477062"/>
                  </a:lnTo>
                  <a:lnTo>
                    <a:pt x="669848" y="477062"/>
                  </a:lnTo>
                  <a:lnTo>
                    <a:pt x="669848" y="346989"/>
                  </a:lnTo>
                  <a:lnTo>
                    <a:pt x="667283" y="345033"/>
                  </a:lnTo>
                  <a:lnTo>
                    <a:pt x="667283" y="425640"/>
                  </a:lnTo>
                  <a:lnTo>
                    <a:pt x="615365" y="425640"/>
                  </a:lnTo>
                  <a:lnTo>
                    <a:pt x="615365" y="477062"/>
                  </a:lnTo>
                  <a:lnTo>
                    <a:pt x="615365" y="621055"/>
                  </a:lnTo>
                  <a:lnTo>
                    <a:pt x="573887" y="621055"/>
                  </a:lnTo>
                  <a:lnTo>
                    <a:pt x="573887" y="477062"/>
                  </a:lnTo>
                  <a:lnTo>
                    <a:pt x="615365" y="477062"/>
                  </a:lnTo>
                  <a:lnTo>
                    <a:pt x="615365" y="425640"/>
                  </a:lnTo>
                  <a:lnTo>
                    <a:pt x="543471" y="425640"/>
                  </a:lnTo>
                  <a:lnTo>
                    <a:pt x="543471" y="477062"/>
                  </a:lnTo>
                  <a:lnTo>
                    <a:pt x="543471" y="621055"/>
                  </a:lnTo>
                  <a:lnTo>
                    <a:pt x="516623" y="621055"/>
                  </a:lnTo>
                  <a:lnTo>
                    <a:pt x="516623" y="477062"/>
                  </a:lnTo>
                  <a:lnTo>
                    <a:pt x="543471" y="477062"/>
                  </a:lnTo>
                  <a:lnTo>
                    <a:pt x="543471" y="425640"/>
                  </a:lnTo>
                  <a:lnTo>
                    <a:pt x="521512" y="425640"/>
                  </a:lnTo>
                  <a:lnTo>
                    <a:pt x="522922" y="421665"/>
                  </a:lnTo>
                  <a:lnTo>
                    <a:pt x="555332" y="383692"/>
                  </a:lnTo>
                  <a:lnTo>
                    <a:pt x="590854" y="373430"/>
                  </a:lnTo>
                  <a:lnTo>
                    <a:pt x="603516" y="374192"/>
                  </a:lnTo>
                  <a:lnTo>
                    <a:pt x="648131" y="395986"/>
                  </a:lnTo>
                  <a:lnTo>
                    <a:pt x="667283" y="425640"/>
                  </a:lnTo>
                  <a:lnTo>
                    <a:pt x="667283" y="345033"/>
                  </a:lnTo>
                  <a:lnTo>
                    <a:pt x="619302" y="323964"/>
                  </a:lnTo>
                  <a:lnTo>
                    <a:pt x="602716" y="321995"/>
                  </a:lnTo>
                  <a:lnTo>
                    <a:pt x="587324" y="321995"/>
                  </a:lnTo>
                  <a:lnTo>
                    <a:pt x="540308" y="333857"/>
                  </a:lnTo>
                  <a:lnTo>
                    <a:pt x="516623" y="348081"/>
                  </a:lnTo>
                  <a:lnTo>
                    <a:pt x="516623" y="155067"/>
                  </a:lnTo>
                  <a:lnTo>
                    <a:pt x="669848" y="155067"/>
                  </a:lnTo>
                  <a:lnTo>
                    <a:pt x="669848" y="103632"/>
                  </a:lnTo>
                  <a:lnTo>
                    <a:pt x="464883" y="103632"/>
                  </a:lnTo>
                  <a:lnTo>
                    <a:pt x="464883" y="155067"/>
                  </a:lnTo>
                  <a:lnTo>
                    <a:pt x="464883" y="621055"/>
                  </a:lnTo>
                  <a:lnTo>
                    <a:pt x="424573" y="621055"/>
                  </a:lnTo>
                  <a:lnTo>
                    <a:pt x="424573" y="155067"/>
                  </a:lnTo>
                  <a:lnTo>
                    <a:pt x="464883" y="155067"/>
                  </a:lnTo>
                  <a:lnTo>
                    <a:pt x="464883" y="103632"/>
                  </a:lnTo>
                  <a:lnTo>
                    <a:pt x="372833" y="103632"/>
                  </a:lnTo>
                  <a:lnTo>
                    <a:pt x="372833" y="155067"/>
                  </a:lnTo>
                  <a:lnTo>
                    <a:pt x="372833" y="621055"/>
                  </a:lnTo>
                  <a:lnTo>
                    <a:pt x="127571" y="621055"/>
                  </a:lnTo>
                  <a:lnTo>
                    <a:pt x="127571" y="155067"/>
                  </a:lnTo>
                  <a:lnTo>
                    <a:pt x="372833" y="155067"/>
                  </a:lnTo>
                  <a:lnTo>
                    <a:pt x="372833" y="103632"/>
                  </a:lnTo>
                  <a:lnTo>
                    <a:pt x="156451" y="103632"/>
                  </a:lnTo>
                  <a:lnTo>
                    <a:pt x="233413" y="51435"/>
                  </a:lnTo>
                  <a:lnTo>
                    <a:pt x="956208" y="51435"/>
                  </a:lnTo>
                  <a:lnTo>
                    <a:pt x="1028573" y="103632"/>
                  </a:lnTo>
                  <a:lnTo>
                    <a:pt x="1028573" y="36233"/>
                  </a:lnTo>
                  <a:lnTo>
                    <a:pt x="980313" y="0"/>
                  </a:lnTo>
                  <a:lnTo>
                    <a:pt x="206171" y="0"/>
                  </a:lnTo>
                  <a:lnTo>
                    <a:pt x="0" y="155067"/>
                  </a:lnTo>
                  <a:lnTo>
                    <a:pt x="75831" y="155067"/>
                  </a:lnTo>
                  <a:lnTo>
                    <a:pt x="75831" y="621055"/>
                  </a:lnTo>
                  <a:lnTo>
                    <a:pt x="0" y="621055"/>
                  </a:lnTo>
                  <a:lnTo>
                    <a:pt x="0" y="675640"/>
                  </a:lnTo>
                  <a:lnTo>
                    <a:pt x="446316" y="675640"/>
                  </a:lnTo>
                  <a:lnTo>
                    <a:pt x="291084" y="831100"/>
                  </a:lnTo>
                  <a:lnTo>
                    <a:pt x="898563" y="831100"/>
                  </a:lnTo>
                  <a:lnTo>
                    <a:pt x="777278" y="709650"/>
                  </a:lnTo>
                  <a:lnTo>
                    <a:pt x="777278" y="778878"/>
                  </a:lnTo>
                  <a:lnTo>
                    <a:pt x="412330" y="778878"/>
                  </a:lnTo>
                  <a:lnTo>
                    <a:pt x="515835" y="675640"/>
                  </a:lnTo>
                  <a:lnTo>
                    <a:pt x="673811" y="675640"/>
                  </a:lnTo>
                  <a:lnTo>
                    <a:pt x="777278" y="778878"/>
                  </a:lnTo>
                  <a:lnTo>
                    <a:pt x="777278" y="709650"/>
                  </a:lnTo>
                  <a:lnTo>
                    <a:pt x="743318" y="675640"/>
                  </a:lnTo>
                  <a:lnTo>
                    <a:pt x="1186891" y="675640"/>
                  </a:lnTo>
                  <a:lnTo>
                    <a:pt x="1186891" y="621055"/>
                  </a:lnTo>
                  <a:lnTo>
                    <a:pt x="1107490" y="621055"/>
                  </a:lnTo>
                  <a:lnTo>
                    <a:pt x="1107490" y="155067"/>
                  </a:lnTo>
                  <a:lnTo>
                    <a:pt x="1186891" y="15506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85787" y="3441192"/>
              <a:ext cx="845820" cy="760476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25916" y="2924527"/>
              <a:ext cx="1224335" cy="764153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7613650" y="6221372"/>
            <a:ext cx="826135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64"/>
              </a:lnSpc>
            </a:pPr>
            <a:r>
              <a:rPr sz="1600" b="1" i="1" spc="-5" dirty="0">
                <a:latin typeface="Arial"/>
                <a:cs typeface="Arial"/>
              </a:rPr>
              <a:t>Security</a:t>
            </a:r>
            <a:endParaRPr sz="16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427721" y="6277584"/>
            <a:ext cx="1205865" cy="422909"/>
          </a:xfrm>
          <a:prstGeom prst="rect">
            <a:avLst/>
          </a:prstGeom>
        </p:spPr>
        <p:txBody>
          <a:bodyPr vert="horz" wrap="square" lIns="0" tIns="1638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90"/>
              </a:spcBef>
            </a:pPr>
            <a:r>
              <a:rPr sz="1600" b="1" i="1" spc="-5" dirty="0">
                <a:latin typeface="Arial"/>
                <a:cs typeface="Arial"/>
              </a:rPr>
              <a:t>Governance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6602" y="236982"/>
            <a:ext cx="35839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Security</a:t>
            </a:r>
            <a:r>
              <a:rPr spc="-55" smtClean="0"/>
              <a:t> </a:t>
            </a:r>
            <a:r>
              <a:rPr smtClean="0"/>
              <a:t>Learning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28600" y="811022"/>
            <a:ext cx="9144000" cy="4464043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7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Good </a:t>
            </a:r>
            <a:r>
              <a:rPr sz="3200" dirty="0">
                <a:latin typeface="Arial"/>
                <a:cs typeface="Arial"/>
              </a:rPr>
              <a:t>metaphors </a:t>
            </a:r>
            <a:r>
              <a:rPr sz="3200" spc="-5" dirty="0">
                <a:latin typeface="Arial"/>
                <a:cs typeface="Arial"/>
              </a:rPr>
              <a:t>are </a:t>
            </a:r>
            <a:r>
              <a:rPr sz="3200" dirty="0">
                <a:latin typeface="Arial"/>
                <a:cs typeface="Arial"/>
              </a:rPr>
              <a:t>important </a:t>
            </a:r>
            <a:r>
              <a:rPr sz="3200" spc="-5" dirty="0">
                <a:latin typeface="Arial"/>
                <a:cs typeface="Arial"/>
              </a:rPr>
              <a:t>for</a:t>
            </a:r>
            <a:r>
              <a:rPr sz="3200" spc="2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learning</a:t>
            </a:r>
            <a:endParaRPr sz="3200" dirty="0">
              <a:latin typeface="Arial"/>
              <a:cs typeface="Arial"/>
            </a:endParaRPr>
          </a:p>
          <a:p>
            <a:pPr marL="353695" marR="179705" indent="-341630">
              <a:lnSpc>
                <a:spcPts val="3120"/>
              </a:lnSpc>
              <a:spcBef>
                <a:spcPts val="67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Many </a:t>
            </a:r>
            <a:r>
              <a:rPr sz="3200" dirty="0">
                <a:latin typeface="Arial"/>
                <a:cs typeface="Arial"/>
              </a:rPr>
              <a:t>security concepts </a:t>
            </a:r>
            <a:r>
              <a:rPr sz="3200" spc="-5" dirty="0">
                <a:latin typeface="Arial"/>
                <a:cs typeface="Arial"/>
              </a:rPr>
              <a:t>do </a:t>
            </a:r>
            <a:r>
              <a:rPr sz="3200" dirty="0">
                <a:latin typeface="Arial"/>
                <a:cs typeface="Arial"/>
              </a:rPr>
              <a:t>not have</a:t>
            </a:r>
            <a:r>
              <a:rPr sz="3200" spc="-3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intuitive  </a:t>
            </a:r>
            <a:r>
              <a:rPr sz="3200" spc="-5" dirty="0">
                <a:latin typeface="Arial"/>
                <a:cs typeface="Arial"/>
              </a:rPr>
              <a:t>metaphors</a:t>
            </a: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1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Better avoid metaphors </a:t>
            </a:r>
            <a:r>
              <a:rPr sz="3200" dirty="0">
                <a:latin typeface="Arial"/>
                <a:cs typeface="Arial"/>
              </a:rPr>
              <a:t>than use bad</a:t>
            </a:r>
            <a:r>
              <a:rPr sz="3200" spc="2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ones</a:t>
            </a:r>
          </a:p>
          <a:p>
            <a:pPr marL="353695" indent="-341630">
              <a:lnSpc>
                <a:spcPct val="100000"/>
              </a:lnSpc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Define new </a:t>
            </a:r>
            <a:r>
              <a:rPr sz="3200" dirty="0">
                <a:latin typeface="Arial"/>
                <a:cs typeface="Arial"/>
              </a:rPr>
              <a:t>security</a:t>
            </a:r>
            <a:r>
              <a:rPr sz="3200" spc="1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concepts</a:t>
            </a:r>
          </a:p>
          <a:p>
            <a:pPr marL="755015" lvl="1" indent="-285750">
              <a:lnSpc>
                <a:spcPct val="100000"/>
              </a:lnSpc>
              <a:spcBef>
                <a:spcPts val="30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and give them semantic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content</a:t>
            </a:r>
          </a:p>
          <a:p>
            <a:pPr marL="353695" indent="-341630">
              <a:lnSpc>
                <a:spcPct val="100000"/>
              </a:lnSpc>
              <a:spcBef>
                <a:spcPts val="359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Security learning</a:t>
            </a:r>
            <a:r>
              <a:rPr sz="3200" spc="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design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1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Design </a:t>
            </a:r>
            <a:r>
              <a:rPr sz="2800" dirty="0">
                <a:latin typeface="Arial"/>
                <a:cs typeface="Arial"/>
              </a:rPr>
              <a:t>systems to </a:t>
            </a:r>
            <a:r>
              <a:rPr sz="2800" spc="-5" dirty="0">
                <a:latin typeface="Arial"/>
                <a:cs typeface="Arial"/>
              </a:rPr>
              <a:t>facilitate good </a:t>
            </a:r>
            <a:r>
              <a:rPr sz="2800" dirty="0">
                <a:latin typeface="Arial"/>
                <a:cs typeface="Arial"/>
              </a:rPr>
              <a:t>security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learning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Largely unexplored</a:t>
            </a:r>
            <a:r>
              <a:rPr sz="2800" spc="5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field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3008" y="5918"/>
            <a:ext cx="8049895" cy="108394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12700" marR="5080" indent="1321435">
              <a:lnSpc>
                <a:spcPts val="4010"/>
              </a:lnSpc>
              <a:spcBef>
                <a:spcPts val="495"/>
              </a:spcBef>
            </a:pPr>
            <a:r>
              <a:rPr smtClean="0"/>
              <a:t>Stages of </a:t>
            </a:r>
            <a:r>
              <a:rPr spc="-5" smtClean="0"/>
              <a:t>security </a:t>
            </a:r>
            <a:r>
              <a:rPr smtClean="0"/>
              <a:t>learning  </a:t>
            </a:r>
            <a:r>
              <a:rPr spc="-5" smtClean="0"/>
              <a:t>(</a:t>
            </a:r>
            <a:r>
              <a:rPr sz="2800" spc="-5" smtClean="0"/>
              <a:t>Security is often more complicated than you</a:t>
            </a:r>
            <a:r>
              <a:rPr sz="2800" spc="145" smtClean="0"/>
              <a:t> </a:t>
            </a:r>
            <a:r>
              <a:rPr sz="2800" spc="-5" smtClean="0"/>
              <a:t>think)</a:t>
            </a:r>
            <a:endParaRPr sz="2800"/>
          </a:p>
        </p:txBody>
      </p:sp>
      <p:grpSp>
        <p:nvGrpSpPr>
          <p:cNvPr id="3" name="object 3"/>
          <p:cNvGrpSpPr/>
          <p:nvPr/>
        </p:nvGrpSpPr>
        <p:grpSpPr>
          <a:xfrm>
            <a:off x="1964435" y="2447544"/>
            <a:ext cx="937260" cy="600710"/>
            <a:chOff x="1964435" y="2447544"/>
            <a:chExt cx="937260" cy="600710"/>
          </a:xfrm>
        </p:grpSpPr>
        <p:sp>
          <p:nvSpPr>
            <p:cNvPr id="4" name="object 4"/>
            <p:cNvSpPr/>
            <p:nvPr/>
          </p:nvSpPr>
          <p:spPr>
            <a:xfrm>
              <a:off x="1969007" y="2452116"/>
              <a:ext cx="928369" cy="591820"/>
            </a:xfrm>
            <a:custGeom>
              <a:avLst/>
              <a:gdLst/>
              <a:ahLst/>
              <a:cxnLst/>
              <a:rect l="l" t="t" r="r" b="b"/>
              <a:pathLst>
                <a:path w="928369" h="591819">
                  <a:moveTo>
                    <a:pt x="464058" y="0"/>
                  </a:moveTo>
                  <a:lnTo>
                    <a:pt x="0" y="295656"/>
                  </a:lnTo>
                  <a:lnTo>
                    <a:pt x="232029" y="295656"/>
                  </a:lnTo>
                  <a:lnTo>
                    <a:pt x="232029" y="591312"/>
                  </a:lnTo>
                  <a:lnTo>
                    <a:pt x="696087" y="591312"/>
                  </a:lnTo>
                  <a:lnTo>
                    <a:pt x="696087" y="295656"/>
                  </a:lnTo>
                  <a:lnTo>
                    <a:pt x="928116" y="295656"/>
                  </a:lnTo>
                  <a:lnTo>
                    <a:pt x="464058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969007" y="2452116"/>
              <a:ext cx="928369" cy="591820"/>
            </a:xfrm>
            <a:custGeom>
              <a:avLst/>
              <a:gdLst/>
              <a:ahLst/>
              <a:cxnLst/>
              <a:rect l="l" t="t" r="r" b="b"/>
              <a:pathLst>
                <a:path w="928369" h="591819">
                  <a:moveTo>
                    <a:pt x="0" y="295656"/>
                  </a:moveTo>
                  <a:lnTo>
                    <a:pt x="464058" y="0"/>
                  </a:lnTo>
                  <a:lnTo>
                    <a:pt x="928116" y="295656"/>
                  </a:lnTo>
                  <a:lnTo>
                    <a:pt x="696087" y="295656"/>
                  </a:lnTo>
                  <a:lnTo>
                    <a:pt x="696087" y="591312"/>
                  </a:lnTo>
                  <a:lnTo>
                    <a:pt x="232029" y="591312"/>
                  </a:lnTo>
                  <a:lnTo>
                    <a:pt x="232029" y="295656"/>
                  </a:lnTo>
                  <a:lnTo>
                    <a:pt x="0" y="295656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83386" y="1549146"/>
            <a:ext cx="2573020" cy="829310"/>
          </a:xfrm>
          <a:prstGeom prst="rect">
            <a:avLst/>
          </a:prstGeom>
          <a:solidFill>
            <a:srgbClr val="D2D2F4"/>
          </a:solidFill>
          <a:ln w="19811">
            <a:solidFill>
              <a:srgbClr val="FFC000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548640">
              <a:lnSpc>
                <a:spcPct val="100000"/>
              </a:lnSpc>
              <a:spcBef>
                <a:spcPts val="290"/>
              </a:spcBef>
            </a:pPr>
            <a:r>
              <a:rPr sz="2400" spc="-5" dirty="0">
                <a:latin typeface="Arial"/>
                <a:cs typeface="Arial"/>
              </a:rPr>
              <a:t>Expert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and</a:t>
            </a:r>
            <a:endParaRPr sz="2400">
              <a:latin typeface="Arial"/>
              <a:cs typeface="Arial"/>
            </a:endParaRPr>
          </a:p>
          <a:p>
            <a:pPr marL="455295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disillusioned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540" y="1599946"/>
            <a:ext cx="27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3.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75353" y="1387855"/>
            <a:ext cx="4803775" cy="1102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0520" indent="-338455">
              <a:lnSpc>
                <a:spcPts val="2840"/>
              </a:lnSpc>
              <a:spcBef>
                <a:spcPts val="100"/>
              </a:spcBef>
              <a:buClr>
                <a:srgbClr val="000066"/>
              </a:buClr>
              <a:buFont typeface="Arial"/>
              <a:buChar char="•"/>
              <a:tabLst>
                <a:tab pos="350520" algn="l"/>
                <a:tab pos="351155" algn="l"/>
              </a:tabLst>
            </a:pPr>
            <a:r>
              <a:rPr sz="2400" i="1" dirty="0">
                <a:latin typeface="Arial"/>
                <a:cs typeface="Arial"/>
              </a:rPr>
              <a:t>“This </a:t>
            </a:r>
            <a:r>
              <a:rPr sz="2400" i="1" spc="-5" dirty="0">
                <a:latin typeface="Arial"/>
                <a:cs typeface="Arial"/>
              </a:rPr>
              <a:t>is </a:t>
            </a:r>
            <a:r>
              <a:rPr sz="2400" i="1" dirty="0">
                <a:latin typeface="Arial"/>
                <a:cs typeface="Arial"/>
              </a:rPr>
              <a:t>far </a:t>
            </a:r>
            <a:r>
              <a:rPr sz="2400" i="1" spc="-10" dirty="0">
                <a:latin typeface="Arial"/>
                <a:cs typeface="Arial"/>
              </a:rPr>
              <a:t>more complex </a:t>
            </a:r>
            <a:r>
              <a:rPr sz="2400" i="1" dirty="0">
                <a:latin typeface="Arial"/>
                <a:cs typeface="Arial"/>
              </a:rPr>
              <a:t>than</a:t>
            </a:r>
            <a:r>
              <a:rPr sz="2400" i="1" spc="15" dirty="0">
                <a:latin typeface="Arial"/>
                <a:cs typeface="Arial"/>
              </a:rPr>
              <a:t> </a:t>
            </a:r>
            <a:r>
              <a:rPr sz="2400" i="1" dirty="0">
                <a:latin typeface="Arial"/>
                <a:cs typeface="Arial"/>
              </a:rPr>
              <a:t>I</a:t>
            </a:r>
            <a:endParaRPr sz="2400">
              <a:latin typeface="Arial"/>
              <a:cs typeface="Arial"/>
            </a:endParaRPr>
          </a:p>
          <a:p>
            <a:pPr marL="350520" marR="5080">
              <a:lnSpc>
                <a:spcPts val="2810"/>
              </a:lnSpc>
              <a:spcBef>
                <a:spcPts val="110"/>
              </a:spcBef>
            </a:pPr>
            <a:r>
              <a:rPr sz="2400" i="1" dirty="0">
                <a:latin typeface="Arial"/>
                <a:cs typeface="Arial"/>
              </a:rPr>
              <a:t>first thought. I </a:t>
            </a:r>
            <a:r>
              <a:rPr sz="2400" i="1" spc="-5" dirty="0">
                <a:latin typeface="Arial"/>
                <a:cs typeface="Arial"/>
              </a:rPr>
              <a:t>actually </a:t>
            </a:r>
            <a:r>
              <a:rPr sz="2400" i="1" spc="-10" dirty="0">
                <a:latin typeface="Arial"/>
                <a:cs typeface="Arial"/>
              </a:rPr>
              <a:t>don’t </a:t>
            </a:r>
            <a:r>
              <a:rPr sz="2400" i="1" dirty="0">
                <a:latin typeface="Arial"/>
                <a:cs typeface="Arial"/>
              </a:rPr>
              <a:t>think  this can </a:t>
            </a:r>
            <a:r>
              <a:rPr sz="2400" i="1" spc="-5" dirty="0">
                <a:latin typeface="Arial"/>
                <a:cs typeface="Arial"/>
              </a:rPr>
              <a:t>ever be </a:t>
            </a:r>
            <a:r>
              <a:rPr sz="2400" i="1" spc="-10" dirty="0">
                <a:latin typeface="Arial"/>
                <a:cs typeface="Arial"/>
              </a:rPr>
              <a:t>made</a:t>
            </a:r>
            <a:r>
              <a:rPr sz="2400" i="1" spc="-30" dirty="0">
                <a:latin typeface="Arial"/>
                <a:cs typeface="Arial"/>
              </a:rPr>
              <a:t> </a:t>
            </a:r>
            <a:r>
              <a:rPr sz="2400" i="1" dirty="0">
                <a:latin typeface="Arial"/>
                <a:cs typeface="Arial"/>
              </a:rPr>
              <a:t>secure.”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3386" y="4754117"/>
            <a:ext cx="2573020" cy="830580"/>
          </a:xfrm>
          <a:prstGeom prst="rect">
            <a:avLst/>
          </a:prstGeom>
          <a:solidFill>
            <a:srgbClr val="D2D2F4"/>
          </a:solidFill>
          <a:ln w="19811">
            <a:solidFill>
              <a:srgbClr val="FFC000"/>
            </a:solidFill>
          </a:ln>
        </p:spPr>
        <p:txBody>
          <a:bodyPr vert="horz" wrap="square" lIns="0" tIns="38100" rIns="0" bIns="0" rtlCol="0">
            <a:spAutoFit/>
          </a:bodyPr>
          <a:lstStyle/>
          <a:p>
            <a:pPr marL="422275" marR="372110" indent="-44450">
              <a:lnSpc>
                <a:spcPct val="100000"/>
              </a:lnSpc>
              <a:spcBef>
                <a:spcPts val="300"/>
              </a:spcBef>
            </a:pPr>
            <a:r>
              <a:rPr sz="2400" spc="-5" dirty="0">
                <a:latin typeface="Arial"/>
                <a:cs typeface="Arial"/>
              </a:rPr>
              <a:t>Unaware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and  disinterested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8540" y="4677917"/>
            <a:ext cx="27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1.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84752" y="4588891"/>
            <a:ext cx="4730115" cy="1102995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pPr marL="350520" marR="5080" indent="-338455" algn="just">
              <a:lnSpc>
                <a:spcPct val="97300"/>
              </a:lnSpc>
              <a:spcBef>
                <a:spcPts val="175"/>
              </a:spcBef>
              <a:buClr>
                <a:srgbClr val="000066"/>
              </a:buClr>
              <a:buFont typeface="Arial"/>
              <a:buChar char="•"/>
              <a:tabLst>
                <a:tab pos="351155" algn="l"/>
              </a:tabLst>
            </a:pPr>
            <a:r>
              <a:rPr sz="2400" i="1" dirty="0">
                <a:latin typeface="Arial"/>
                <a:cs typeface="Arial"/>
              </a:rPr>
              <a:t>“I </a:t>
            </a:r>
            <a:r>
              <a:rPr sz="2400" i="1" spc="-10" dirty="0">
                <a:latin typeface="Arial"/>
                <a:cs typeface="Arial"/>
              </a:rPr>
              <a:t>don’t </a:t>
            </a:r>
            <a:r>
              <a:rPr sz="2400" i="1" spc="-5" dirty="0">
                <a:latin typeface="Arial"/>
                <a:cs typeface="Arial"/>
              </a:rPr>
              <a:t>understand it, and </a:t>
            </a:r>
            <a:r>
              <a:rPr sz="2400" i="1" dirty="0">
                <a:latin typeface="Arial"/>
                <a:cs typeface="Arial"/>
              </a:rPr>
              <a:t>I </a:t>
            </a:r>
            <a:r>
              <a:rPr sz="2400" i="1" spc="-10" dirty="0">
                <a:latin typeface="Arial"/>
                <a:cs typeface="Arial"/>
              </a:rPr>
              <a:t>don’t  </a:t>
            </a:r>
            <a:r>
              <a:rPr sz="2400" i="1" spc="-5" dirty="0">
                <a:latin typeface="Arial"/>
                <a:cs typeface="Arial"/>
              </a:rPr>
              <a:t>want </a:t>
            </a:r>
            <a:r>
              <a:rPr sz="2400" i="1" dirty="0">
                <a:latin typeface="Arial"/>
                <a:cs typeface="Arial"/>
              </a:rPr>
              <a:t>to </a:t>
            </a:r>
            <a:r>
              <a:rPr sz="2400" i="1" spc="-5" dirty="0">
                <a:latin typeface="Arial"/>
                <a:cs typeface="Arial"/>
              </a:rPr>
              <a:t>know about it. </a:t>
            </a:r>
            <a:r>
              <a:rPr sz="2400" i="1" dirty="0">
                <a:latin typeface="Arial"/>
                <a:cs typeface="Arial"/>
              </a:rPr>
              <a:t>Why</a:t>
            </a:r>
            <a:r>
              <a:rPr sz="2400" i="1" spc="-8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can’t  </a:t>
            </a:r>
            <a:r>
              <a:rPr sz="2400" i="1" dirty="0">
                <a:latin typeface="Arial"/>
                <a:cs typeface="Arial"/>
              </a:rPr>
              <a:t>security </a:t>
            </a:r>
            <a:r>
              <a:rPr sz="2400" i="1" spc="-10" dirty="0">
                <a:latin typeface="Arial"/>
                <a:cs typeface="Arial"/>
              </a:rPr>
              <a:t>simply </a:t>
            </a:r>
            <a:r>
              <a:rPr sz="2400" i="1" spc="-5" dirty="0">
                <a:latin typeface="Arial"/>
                <a:cs typeface="Arial"/>
              </a:rPr>
              <a:t>be</a:t>
            </a:r>
            <a:r>
              <a:rPr sz="2400" i="1" spc="-1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transparent?”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83386" y="3124961"/>
            <a:ext cx="2573020" cy="830580"/>
          </a:xfrm>
          <a:prstGeom prst="rect">
            <a:avLst/>
          </a:prstGeom>
          <a:solidFill>
            <a:srgbClr val="D2D2F4"/>
          </a:solidFill>
          <a:ln w="19811">
            <a:solidFill>
              <a:srgbClr val="FFC000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650875" marR="339090" indent="-306705">
              <a:lnSpc>
                <a:spcPct val="100000"/>
              </a:lnSpc>
              <a:spcBef>
                <a:spcPts val="295"/>
              </a:spcBef>
            </a:pPr>
            <a:r>
              <a:rPr sz="2400" spc="-5" dirty="0">
                <a:latin typeface="Arial"/>
                <a:cs typeface="Arial"/>
              </a:rPr>
              <a:t>Educated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and  optimistic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18540" y="3194684"/>
            <a:ext cx="27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2.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964435" y="4052315"/>
            <a:ext cx="937260" cy="600710"/>
            <a:chOff x="1964435" y="4052315"/>
            <a:chExt cx="937260" cy="600710"/>
          </a:xfrm>
        </p:grpSpPr>
        <p:sp>
          <p:nvSpPr>
            <p:cNvPr id="15" name="object 15"/>
            <p:cNvSpPr/>
            <p:nvPr/>
          </p:nvSpPr>
          <p:spPr>
            <a:xfrm>
              <a:off x="1969007" y="4056887"/>
              <a:ext cx="928369" cy="591820"/>
            </a:xfrm>
            <a:custGeom>
              <a:avLst/>
              <a:gdLst/>
              <a:ahLst/>
              <a:cxnLst/>
              <a:rect l="l" t="t" r="r" b="b"/>
              <a:pathLst>
                <a:path w="928369" h="591820">
                  <a:moveTo>
                    <a:pt x="464058" y="0"/>
                  </a:moveTo>
                  <a:lnTo>
                    <a:pt x="0" y="295656"/>
                  </a:lnTo>
                  <a:lnTo>
                    <a:pt x="232029" y="295656"/>
                  </a:lnTo>
                  <a:lnTo>
                    <a:pt x="232029" y="591312"/>
                  </a:lnTo>
                  <a:lnTo>
                    <a:pt x="696087" y="591312"/>
                  </a:lnTo>
                  <a:lnTo>
                    <a:pt x="696087" y="295656"/>
                  </a:lnTo>
                  <a:lnTo>
                    <a:pt x="928116" y="295656"/>
                  </a:lnTo>
                  <a:lnTo>
                    <a:pt x="464058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969007" y="4056887"/>
              <a:ext cx="928369" cy="591820"/>
            </a:xfrm>
            <a:custGeom>
              <a:avLst/>
              <a:gdLst/>
              <a:ahLst/>
              <a:cxnLst/>
              <a:rect l="l" t="t" r="r" b="b"/>
              <a:pathLst>
                <a:path w="928369" h="591820">
                  <a:moveTo>
                    <a:pt x="0" y="295656"/>
                  </a:moveTo>
                  <a:lnTo>
                    <a:pt x="464058" y="0"/>
                  </a:lnTo>
                  <a:lnTo>
                    <a:pt x="928116" y="295656"/>
                  </a:lnTo>
                  <a:lnTo>
                    <a:pt x="696087" y="295656"/>
                  </a:lnTo>
                  <a:lnTo>
                    <a:pt x="696087" y="591312"/>
                  </a:lnTo>
                  <a:lnTo>
                    <a:pt x="232029" y="591312"/>
                  </a:lnTo>
                  <a:lnTo>
                    <a:pt x="232029" y="295656"/>
                  </a:lnTo>
                  <a:lnTo>
                    <a:pt x="0" y="295656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974972" y="3185286"/>
            <a:ext cx="4604385" cy="74676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350520" marR="5080" indent="-338455">
              <a:lnSpc>
                <a:spcPts val="2800"/>
              </a:lnSpc>
              <a:spcBef>
                <a:spcPts val="260"/>
              </a:spcBef>
              <a:buClr>
                <a:srgbClr val="000066"/>
              </a:buClr>
              <a:buFont typeface="Arial"/>
              <a:buChar char="•"/>
              <a:tabLst>
                <a:tab pos="350520" algn="l"/>
                <a:tab pos="351155" algn="l"/>
              </a:tabLst>
            </a:pPr>
            <a:r>
              <a:rPr sz="2400" i="1" dirty="0">
                <a:latin typeface="Arial"/>
                <a:cs typeface="Arial"/>
              </a:rPr>
              <a:t>“I </a:t>
            </a:r>
            <a:r>
              <a:rPr sz="2400" i="1" spc="-5" dirty="0">
                <a:latin typeface="Arial"/>
                <a:cs typeface="Arial"/>
              </a:rPr>
              <a:t>understand it </a:t>
            </a:r>
            <a:r>
              <a:rPr sz="2400" i="1" spc="-40" dirty="0">
                <a:latin typeface="Arial"/>
                <a:cs typeface="Arial"/>
              </a:rPr>
              <a:t>now, </a:t>
            </a:r>
            <a:r>
              <a:rPr sz="2400" i="1" spc="-20" dirty="0">
                <a:latin typeface="Arial"/>
                <a:cs typeface="Arial"/>
              </a:rPr>
              <a:t>it’s </a:t>
            </a:r>
            <a:r>
              <a:rPr sz="2400" i="1" spc="-10" dirty="0">
                <a:latin typeface="Arial"/>
                <a:cs typeface="Arial"/>
              </a:rPr>
              <a:t>simple,  </a:t>
            </a:r>
            <a:r>
              <a:rPr sz="2400" i="1" spc="-5" dirty="0">
                <a:latin typeface="Arial"/>
                <a:cs typeface="Arial"/>
              </a:rPr>
              <a:t>and </a:t>
            </a:r>
            <a:r>
              <a:rPr sz="2400" i="1" dirty="0">
                <a:latin typeface="Arial"/>
                <a:cs typeface="Arial"/>
              </a:rPr>
              <a:t>I know </a:t>
            </a:r>
            <a:r>
              <a:rPr sz="2400" i="1" spc="-5" dirty="0">
                <a:latin typeface="Arial"/>
                <a:cs typeface="Arial"/>
              </a:rPr>
              <a:t>how </a:t>
            </a:r>
            <a:r>
              <a:rPr sz="2400" i="1" dirty="0">
                <a:latin typeface="Arial"/>
                <a:cs typeface="Arial"/>
              </a:rPr>
              <a:t>to </a:t>
            </a:r>
            <a:r>
              <a:rPr sz="2400" i="1" spc="-5" dirty="0">
                <a:latin typeface="Arial"/>
                <a:cs typeface="Arial"/>
              </a:rPr>
              <a:t>operate</a:t>
            </a:r>
            <a:r>
              <a:rPr sz="2400" i="1" spc="-55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it”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970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Remarks </a:t>
            </a:r>
            <a:r>
              <a:rPr spc="-5" smtClean="0"/>
              <a:t>on </a:t>
            </a:r>
            <a:r>
              <a:rPr smtClean="0"/>
              <a:t>security</a:t>
            </a:r>
            <a:r>
              <a:rPr spc="-95" smtClean="0"/>
              <a:t> </a:t>
            </a:r>
            <a:r>
              <a:rPr smtClean="0"/>
              <a:t>usability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52400" y="1447800"/>
            <a:ext cx="8699500" cy="4553170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Security </a:t>
            </a:r>
            <a:r>
              <a:rPr sz="3200" dirty="0">
                <a:latin typeface="Arial"/>
                <a:cs typeface="Arial"/>
              </a:rPr>
              <a:t>usability </a:t>
            </a:r>
            <a:r>
              <a:rPr sz="3200" spc="-5" dirty="0">
                <a:latin typeface="Arial"/>
                <a:cs typeface="Arial"/>
              </a:rPr>
              <a:t>is </a:t>
            </a:r>
            <a:r>
              <a:rPr sz="3200" dirty="0">
                <a:latin typeface="Arial"/>
                <a:cs typeface="Arial"/>
              </a:rPr>
              <a:t>difficult </a:t>
            </a:r>
            <a:r>
              <a:rPr sz="3200" spc="-5" dirty="0">
                <a:latin typeface="Arial"/>
                <a:cs typeface="Arial"/>
              </a:rPr>
              <a:t>to get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right</a:t>
            </a: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Not </a:t>
            </a:r>
            <a:r>
              <a:rPr sz="2800" dirty="0">
                <a:latin typeface="Arial"/>
                <a:cs typeface="Arial"/>
              </a:rPr>
              <a:t>the </a:t>
            </a:r>
            <a:r>
              <a:rPr sz="2800" spc="-5" dirty="0">
                <a:latin typeface="Arial"/>
                <a:cs typeface="Arial"/>
              </a:rPr>
              <a:t>same as </a:t>
            </a:r>
            <a:r>
              <a:rPr sz="2800" dirty="0">
                <a:latin typeface="Arial"/>
                <a:cs typeface="Arial"/>
              </a:rPr>
              <a:t>IT </a:t>
            </a:r>
            <a:r>
              <a:rPr sz="2800" spc="-5" dirty="0">
                <a:latin typeface="Arial"/>
                <a:cs typeface="Arial"/>
              </a:rPr>
              <a:t>usability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Security can </a:t>
            </a:r>
            <a:r>
              <a:rPr sz="3200" dirty="0">
                <a:latin typeface="Arial"/>
                <a:cs typeface="Arial"/>
              </a:rPr>
              <a:t>never be </a:t>
            </a:r>
            <a:r>
              <a:rPr sz="3200" spc="-5" dirty="0">
                <a:latin typeface="Arial"/>
                <a:cs typeface="Arial"/>
              </a:rPr>
              <a:t>made 100%</a:t>
            </a:r>
            <a:r>
              <a:rPr sz="3200" spc="2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transparent</a:t>
            </a:r>
          </a:p>
          <a:p>
            <a:pPr marL="755015" lvl="1" indent="-285750">
              <a:lnSpc>
                <a:spcPct val="100000"/>
              </a:lnSpc>
              <a:spcBef>
                <a:spcPts val="30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Security learning is needed, </a:t>
            </a:r>
            <a:r>
              <a:rPr sz="2800" dirty="0">
                <a:latin typeface="Arial"/>
                <a:cs typeface="Arial"/>
              </a:rPr>
              <a:t>but </a:t>
            </a:r>
            <a:r>
              <a:rPr sz="2800" spc="-5" dirty="0">
                <a:latin typeface="Arial"/>
                <a:cs typeface="Arial"/>
              </a:rPr>
              <a:t>a</a:t>
            </a:r>
            <a:r>
              <a:rPr sz="2800" spc="6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challenge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Security </a:t>
            </a:r>
            <a:r>
              <a:rPr sz="3200" dirty="0">
                <a:latin typeface="Arial"/>
                <a:cs typeface="Arial"/>
              </a:rPr>
              <a:t>decisions often </a:t>
            </a:r>
            <a:r>
              <a:rPr sz="3200" spc="-5" dirty="0">
                <a:latin typeface="Arial"/>
                <a:cs typeface="Arial"/>
              </a:rPr>
              <a:t>made without</a:t>
            </a:r>
            <a:r>
              <a:rPr sz="3200" spc="3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basis</a:t>
            </a:r>
          </a:p>
          <a:p>
            <a:pPr marL="755015" lvl="1" indent="-285750">
              <a:lnSpc>
                <a:spcPct val="100000"/>
              </a:lnSpc>
              <a:spcBef>
                <a:spcPts val="309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Better support </a:t>
            </a:r>
            <a:r>
              <a:rPr sz="2800" dirty="0">
                <a:latin typeface="Arial"/>
                <a:cs typeface="Arial"/>
              </a:rPr>
              <a:t>for </a:t>
            </a:r>
            <a:r>
              <a:rPr sz="2800" spc="-5" dirty="0">
                <a:latin typeface="Arial"/>
                <a:cs typeface="Arial"/>
              </a:rPr>
              <a:t>security decisions is</a:t>
            </a:r>
            <a:r>
              <a:rPr sz="2800" spc="7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needed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spc="-5" dirty="0">
                <a:latin typeface="Arial"/>
                <a:cs typeface="Arial"/>
              </a:rPr>
              <a:t>Knowledge about </a:t>
            </a:r>
            <a:r>
              <a:rPr sz="3200" dirty="0">
                <a:latin typeface="Arial"/>
                <a:cs typeface="Arial"/>
              </a:rPr>
              <a:t>security </a:t>
            </a:r>
            <a:r>
              <a:rPr sz="3200" spc="-5" dirty="0">
                <a:latin typeface="Arial"/>
                <a:cs typeface="Arial"/>
              </a:rPr>
              <a:t>usability is</a:t>
            </a:r>
            <a:r>
              <a:rPr sz="3200" spc="2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available</a:t>
            </a:r>
          </a:p>
          <a:p>
            <a:pPr marL="755015" lvl="1" indent="-285750">
              <a:lnSpc>
                <a:spcPct val="100000"/>
              </a:lnSpc>
              <a:spcBef>
                <a:spcPts val="315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User-friendly </a:t>
            </a:r>
            <a:r>
              <a:rPr sz="2800" dirty="0">
                <a:latin typeface="Arial"/>
                <a:cs typeface="Arial"/>
              </a:rPr>
              <a:t>security </a:t>
            </a:r>
            <a:r>
              <a:rPr sz="2800" spc="-5" dirty="0">
                <a:latin typeface="Arial"/>
                <a:cs typeface="Arial"/>
              </a:rPr>
              <a:t>can be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designed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End </a:t>
            </a:r>
            <a:r>
              <a:rPr smtClean="0"/>
              <a:t>of</a:t>
            </a:r>
            <a:r>
              <a:rPr spc="-50" smtClean="0"/>
              <a:t> </a:t>
            </a:r>
            <a:r>
              <a:rPr spc="-5" smtClean="0"/>
              <a:t>Lecture</a:t>
            </a:r>
            <a:endParaRPr spc="-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627" y="5634228"/>
            <a:ext cx="8540750" cy="1106805"/>
            <a:chOff x="452627" y="5634228"/>
            <a:chExt cx="8540750" cy="1106805"/>
          </a:xfrm>
        </p:grpSpPr>
        <p:sp>
          <p:nvSpPr>
            <p:cNvPr id="3" name="object 3"/>
            <p:cNvSpPr/>
            <p:nvPr/>
          </p:nvSpPr>
          <p:spPr>
            <a:xfrm>
              <a:off x="7019544" y="5638800"/>
              <a:ext cx="1969135" cy="1097280"/>
            </a:xfrm>
            <a:custGeom>
              <a:avLst/>
              <a:gdLst/>
              <a:ahLst/>
              <a:cxnLst/>
              <a:rect l="l" t="t" r="r" b="b"/>
              <a:pathLst>
                <a:path w="1969134" h="1097279">
                  <a:moveTo>
                    <a:pt x="984503" y="0"/>
                  </a:moveTo>
                  <a:lnTo>
                    <a:pt x="0" y="1097280"/>
                  </a:lnTo>
                  <a:lnTo>
                    <a:pt x="1969007" y="1097280"/>
                  </a:lnTo>
                  <a:lnTo>
                    <a:pt x="984503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019544" y="5638800"/>
              <a:ext cx="1969135" cy="1097280"/>
            </a:xfrm>
            <a:custGeom>
              <a:avLst/>
              <a:gdLst/>
              <a:ahLst/>
              <a:cxnLst/>
              <a:rect l="l" t="t" r="r" b="b"/>
              <a:pathLst>
                <a:path w="1969134" h="1097279">
                  <a:moveTo>
                    <a:pt x="0" y="1097280"/>
                  </a:moveTo>
                  <a:lnTo>
                    <a:pt x="984503" y="0"/>
                  </a:lnTo>
                  <a:lnTo>
                    <a:pt x="1969007" y="1097280"/>
                  </a:lnTo>
                  <a:lnTo>
                    <a:pt x="0" y="109728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2100" y="273177"/>
            <a:ext cx="8333105" cy="108331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pc="-5" smtClean="0"/>
              <a:t>Goals </a:t>
            </a:r>
            <a:r>
              <a:rPr smtClean="0"/>
              <a:t>of </a:t>
            </a:r>
            <a:r>
              <a:rPr spc="-5" smtClean="0"/>
              <a:t>information </a:t>
            </a:r>
            <a:r>
              <a:rPr smtClean="0"/>
              <a:t>security</a:t>
            </a:r>
            <a:r>
              <a:rPr spc="-40" smtClean="0"/>
              <a:t> </a:t>
            </a:r>
            <a:r>
              <a:rPr smtClean="0"/>
              <a:t>governance  </a:t>
            </a:r>
            <a:r>
              <a:rPr spc="-5" smtClean="0"/>
              <a:t>as defined by COBIT and </a:t>
            </a:r>
            <a:r>
              <a:rPr smtClean="0"/>
              <a:t>ISACA</a:t>
            </a:r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7613650" y="6221372"/>
            <a:ext cx="826135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64"/>
              </a:lnSpc>
            </a:pPr>
            <a:r>
              <a:rPr sz="1600" b="1" i="1" spc="-5" dirty="0">
                <a:latin typeface="Arial"/>
                <a:cs typeface="Arial"/>
              </a:rPr>
              <a:t>Security</a:t>
            </a:r>
            <a:endParaRPr sz="16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427721" y="6277584"/>
            <a:ext cx="1205865" cy="422909"/>
          </a:xfrm>
          <a:prstGeom prst="rect">
            <a:avLst/>
          </a:prstGeom>
        </p:spPr>
        <p:txBody>
          <a:bodyPr vert="horz" wrap="square" lIns="0" tIns="1638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90"/>
              </a:spcBef>
            </a:pPr>
            <a:r>
              <a:rPr sz="1600" b="1" i="1" spc="-5" dirty="0">
                <a:latin typeface="Arial"/>
                <a:cs typeface="Arial"/>
              </a:rPr>
              <a:t>Governance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4500" y="1499895"/>
            <a:ext cx="8495030" cy="3782446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527685" indent="-515620">
              <a:lnSpc>
                <a:spcPct val="100000"/>
              </a:lnSpc>
              <a:spcBef>
                <a:spcPts val="47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2800" spc="-5" dirty="0">
                <a:latin typeface="Arial"/>
                <a:cs typeface="Arial"/>
              </a:rPr>
              <a:t>Strategic alignment of </a:t>
            </a:r>
            <a:r>
              <a:rPr sz="2800" dirty="0">
                <a:latin typeface="Arial"/>
                <a:cs typeface="Arial"/>
              </a:rPr>
              <a:t>security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program</a:t>
            </a:r>
            <a:endParaRPr sz="2800" dirty="0">
              <a:latin typeface="Arial"/>
              <a:cs typeface="Arial"/>
            </a:endParaRPr>
          </a:p>
          <a:p>
            <a:pPr marL="527685" indent="-515620">
              <a:lnSpc>
                <a:spcPct val="100000"/>
              </a:lnSpc>
              <a:spcBef>
                <a:spcPts val="37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2800" spc="-5" dirty="0">
                <a:latin typeface="Arial"/>
                <a:cs typeface="Arial"/>
              </a:rPr>
              <a:t>Risk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management</a:t>
            </a:r>
            <a:endParaRPr sz="2800" dirty="0">
              <a:latin typeface="Arial"/>
              <a:cs typeface="Arial"/>
            </a:endParaRPr>
          </a:p>
          <a:p>
            <a:pPr marL="527685" indent="-515620">
              <a:lnSpc>
                <a:spcPct val="100000"/>
              </a:lnSpc>
              <a:spcBef>
                <a:spcPts val="36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2800" spc="-5" dirty="0">
                <a:latin typeface="Arial"/>
                <a:cs typeface="Arial"/>
              </a:rPr>
              <a:t>Value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delivery</a:t>
            </a:r>
          </a:p>
          <a:p>
            <a:pPr marL="527685" indent="-515620">
              <a:lnSpc>
                <a:spcPct val="100000"/>
              </a:lnSpc>
              <a:spcBef>
                <a:spcPts val="37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2800" spc="-5" dirty="0">
                <a:latin typeface="Arial"/>
                <a:cs typeface="Arial"/>
              </a:rPr>
              <a:t>Resource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management</a:t>
            </a:r>
            <a:endParaRPr sz="2800" dirty="0">
              <a:latin typeface="Arial"/>
              <a:cs typeface="Arial"/>
            </a:endParaRPr>
          </a:p>
          <a:p>
            <a:pPr marL="527685" indent="-515620">
              <a:lnSpc>
                <a:spcPct val="100000"/>
              </a:lnSpc>
              <a:spcBef>
                <a:spcPts val="36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2800" dirty="0">
                <a:latin typeface="Arial"/>
                <a:cs typeface="Arial"/>
              </a:rPr>
              <a:t>Performance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measurement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lang="en-US" sz="2850" dirty="0" smtClean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r>
              <a:rPr lang="tr-TR" sz="2000" dirty="0">
                <a:latin typeface="Arial"/>
                <a:cs typeface="Arial"/>
                <a:hlinkClick r:id="rId2"/>
              </a:rPr>
              <a:t>http://</a:t>
            </a:r>
            <a:r>
              <a:rPr lang="tr-TR" sz="2000" dirty="0" smtClean="0">
                <a:latin typeface="Arial"/>
                <a:cs typeface="Arial"/>
                <a:hlinkClick r:id="rId2"/>
              </a:rPr>
              <a:t>www.isaca.org/knowledge-center/research/documents/information-security-govenance-for-board-of-directors-and-executive-management_res_eng_0510.pdf</a:t>
            </a:r>
            <a:endParaRPr lang="en-US" sz="2000" dirty="0" smtClean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78104"/>
            <a:ext cx="7875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Characteristics </a:t>
            </a:r>
            <a:r>
              <a:rPr spc="-5" smtClean="0"/>
              <a:t>of good </a:t>
            </a:r>
            <a:r>
              <a:rPr smtClean="0"/>
              <a:t>IS</a:t>
            </a:r>
            <a:r>
              <a:rPr spc="-40" smtClean="0"/>
              <a:t> </a:t>
            </a:r>
            <a:r>
              <a:rPr spc="-5" smtClean="0"/>
              <a:t>Governance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825500" y="753842"/>
            <a:ext cx="7597775" cy="495300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sz="2800" dirty="0">
                <a:latin typeface="Arial"/>
                <a:cs typeface="Arial"/>
              </a:rPr>
              <a:t>Managed </a:t>
            </a:r>
            <a:r>
              <a:rPr sz="2800" spc="-5" dirty="0">
                <a:latin typeface="Arial"/>
                <a:cs typeface="Arial"/>
              </a:rPr>
              <a:t>as a business-wide</a:t>
            </a:r>
            <a:r>
              <a:rPr sz="2800" spc="6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issue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59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Alignment of frameworks, policies and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activities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2800" spc="-5" dirty="0">
                <a:latin typeface="Arial"/>
                <a:cs typeface="Arial"/>
              </a:rPr>
              <a:t>Viewed as </a:t>
            </a:r>
            <a:r>
              <a:rPr sz="2800" dirty="0">
                <a:latin typeface="Arial"/>
                <a:cs typeface="Arial"/>
              </a:rPr>
              <a:t>business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requirement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55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Seen as essential for sustainable business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operations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2800" dirty="0">
                <a:latin typeface="Arial"/>
                <a:cs typeface="Arial"/>
              </a:rPr>
              <a:t>Leaders </a:t>
            </a:r>
            <a:r>
              <a:rPr sz="2800" spc="-5" dirty="0">
                <a:latin typeface="Arial"/>
                <a:cs typeface="Arial"/>
              </a:rPr>
              <a:t>are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informed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55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Visible leaders who understand risks and get regular</a:t>
            </a:r>
            <a:r>
              <a:rPr sz="2000" spc="-1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reviews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2800" dirty="0">
                <a:latin typeface="Arial"/>
                <a:cs typeface="Arial"/>
              </a:rPr>
              <a:t>Leaders take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responsibility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60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Leaders set clear goals and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priorities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2800" spc="-5" dirty="0">
                <a:latin typeface="Arial"/>
                <a:cs typeface="Arial"/>
              </a:rPr>
              <a:t>Risk-based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priorities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55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Tolerances to risk understood and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established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2800" dirty="0">
                <a:latin typeface="Arial"/>
                <a:cs typeface="Arial"/>
              </a:rPr>
              <a:t>Roles </a:t>
            </a:r>
            <a:r>
              <a:rPr sz="2800" spc="-5" dirty="0">
                <a:latin typeface="Arial"/>
                <a:cs typeface="Arial"/>
              </a:rPr>
              <a:t>&amp; </a:t>
            </a:r>
            <a:r>
              <a:rPr sz="2800" dirty="0">
                <a:latin typeface="Arial"/>
                <a:cs typeface="Arial"/>
              </a:rPr>
              <a:t>responsibilities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defined</a:t>
            </a:r>
            <a:endParaRPr sz="280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60"/>
              </a:spcBef>
              <a:buFont typeface="Wingdings"/>
              <a:buChar char=""/>
              <a:tabLst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Clear segregation of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duties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088123" y="5638800"/>
            <a:ext cx="1976755" cy="1108075"/>
            <a:chOff x="7088123" y="5638800"/>
            <a:chExt cx="1976755" cy="1108075"/>
          </a:xfrm>
        </p:grpSpPr>
        <p:sp>
          <p:nvSpPr>
            <p:cNvPr id="7" name="object 7"/>
            <p:cNvSpPr/>
            <p:nvPr/>
          </p:nvSpPr>
          <p:spPr>
            <a:xfrm>
              <a:off x="7092695" y="5643372"/>
              <a:ext cx="1967864" cy="1099185"/>
            </a:xfrm>
            <a:custGeom>
              <a:avLst/>
              <a:gdLst/>
              <a:ahLst/>
              <a:cxnLst/>
              <a:rect l="l" t="t" r="r" b="b"/>
              <a:pathLst>
                <a:path w="1967865" h="1099184">
                  <a:moveTo>
                    <a:pt x="983742" y="0"/>
                  </a:moveTo>
                  <a:lnTo>
                    <a:pt x="0" y="1098803"/>
                  </a:lnTo>
                  <a:lnTo>
                    <a:pt x="1967483" y="1098803"/>
                  </a:lnTo>
                  <a:lnTo>
                    <a:pt x="983742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092695" y="5643372"/>
              <a:ext cx="1967864" cy="1099185"/>
            </a:xfrm>
            <a:custGeom>
              <a:avLst/>
              <a:gdLst/>
              <a:ahLst/>
              <a:cxnLst/>
              <a:rect l="l" t="t" r="r" b="b"/>
              <a:pathLst>
                <a:path w="1967865" h="1099184">
                  <a:moveTo>
                    <a:pt x="0" y="1098803"/>
                  </a:moveTo>
                  <a:lnTo>
                    <a:pt x="983742" y="0"/>
                  </a:lnTo>
                  <a:lnTo>
                    <a:pt x="1967483" y="1098803"/>
                  </a:lnTo>
                  <a:lnTo>
                    <a:pt x="0" y="1098803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453057" y="6246623"/>
            <a:ext cx="1247140" cy="4959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22250">
              <a:lnSpc>
                <a:spcPts val="1855"/>
              </a:lnSpc>
              <a:spcBef>
                <a:spcPts val="95"/>
              </a:spcBef>
            </a:pPr>
            <a:r>
              <a:rPr sz="1600" b="1" i="1" spc="-5" dirty="0" smtClean="0">
                <a:latin typeface="Arial"/>
                <a:cs typeface="Arial"/>
              </a:rPr>
              <a:t>Security</a:t>
            </a:r>
            <a:endParaRPr sz="2100" baseline="-7936" dirty="0">
              <a:latin typeface="Arial"/>
              <a:cs typeface="Arial"/>
            </a:endParaRPr>
          </a:p>
          <a:p>
            <a:pPr marL="38100">
              <a:lnSpc>
                <a:spcPts val="1855"/>
              </a:lnSpc>
            </a:pPr>
            <a:r>
              <a:rPr sz="1600" b="1" i="1" spc="-5" dirty="0">
                <a:latin typeface="Arial"/>
                <a:cs typeface="Arial"/>
              </a:rPr>
              <a:t>Governance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48130" y="75641"/>
            <a:ext cx="6049010" cy="504754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2065" marR="5080" algn="ctr">
              <a:lnSpc>
                <a:spcPct val="93200"/>
              </a:lnSpc>
              <a:spcBef>
                <a:spcPts val="365"/>
              </a:spcBef>
            </a:pPr>
            <a:r>
              <a:rPr sz="3200" spc="-5" dirty="0" smtClean="0"/>
              <a:t>Information </a:t>
            </a:r>
            <a:r>
              <a:rPr sz="3200" dirty="0" smtClean="0"/>
              <a:t>security</a:t>
            </a:r>
            <a:r>
              <a:rPr sz="3200" spc="-75" dirty="0" smtClean="0"/>
              <a:t> </a:t>
            </a:r>
            <a:r>
              <a:rPr sz="3200" spc="-5" dirty="0" smtClean="0"/>
              <a:t>management</a:t>
            </a:r>
            <a:endParaRPr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215900" y="957453"/>
            <a:ext cx="1244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Includes: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4720" y="6260693"/>
            <a:ext cx="465518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06470" algn="l"/>
              </a:tabLst>
            </a:pPr>
            <a:r>
              <a:rPr sz="1400" dirty="0">
                <a:latin typeface="Arial"/>
                <a:cs typeface="Arial"/>
              </a:rPr>
              <a:t>	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6018401" y="5929680"/>
            <a:ext cx="2752725" cy="487680"/>
            <a:chOff x="6016752" y="5939028"/>
            <a:chExt cx="2752725" cy="487680"/>
          </a:xfrm>
        </p:grpSpPr>
        <p:sp>
          <p:nvSpPr>
            <p:cNvPr id="7" name="object 7"/>
            <p:cNvSpPr/>
            <p:nvPr/>
          </p:nvSpPr>
          <p:spPr>
            <a:xfrm>
              <a:off x="6021324" y="5943600"/>
              <a:ext cx="2743200" cy="478790"/>
            </a:xfrm>
            <a:custGeom>
              <a:avLst/>
              <a:gdLst/>
              <a:ahLst/>
              <a:cxnLst/>
              <a:rect l="l" t="t" r="r" b="b"/>
              <a:pathLst>
                <a:path w="2743200" h="478789">
                  <a:moveTo>
                    <a:pt x="2312161" y="0"/>
                  </a:moveTo>
                  <a:lnTo>
                    <a:pt x="431038" y="0"/>
                  </a:lnTo>
                  <a:lnTo>
                    <a:pt x="0" y="478536"/>
                  </a:lnTo>
                  <a:lnTo>
                    <a:pt x="2743200" y="478536"/>
                  </a:lnTo>
                  <a:lnTo>
                    <a:pt x="2312161" y="0"/>
                  </a:lnTo>
                  <a:close/>
                </a:path>
              </a:pathLst>
            </a:custGeom>
            <a:solidFill>
              <a:srgbClr val="79D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021324" y="5943600"/>
              <a:ext cx="2743200" cy="478790"/>
            </a:xfrm>
            <a:custGeom>
              <a:avLst/>
              <a:gdLst/>
              <a:ahLst/>
              <a:cxnLst/>
              <a:rect l="l" t="t" r="r" b="b"/>
              <a:pathLst>
                <a:path w="2743200" h="478789">
                  <a:moveTo>
                    <a:pt x="0" y="478536"/>
                  </a:moveTo>
                  <a:lnTo>
                    <a:pt x="431038" y="0"/>
                  </a:lnTo>
                  <a:lnTo>
                    <a:pt x="2312161" y="0"/>
                  </a:lnTo>
                  <a:lnTo>
                    <a:pt x="2743200" y="478536"/>
                  </a:lnTo>
                  <a:lnTo>
                    <a:pt x="0" y="478536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15900" y="1323212"/>
            <a:ext cx="8140065" cy="489204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Risk management and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reporting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Development and maintenance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security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policies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Documented goals, rules and practice for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IS</a:t>
            </a: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Planning and organisation </a:t>
            </a:r>
            <a:r>
              <a:rPr sz="2400" dirty="0">
                <a:latin typeface="Arial"/>
                <a:cs typeface="Arial"/>
              </a:rPr>
              <a:t>of the security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activities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Information Security Management System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(ISMS)</a:t>
            </a: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Information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classification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Integration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security procedures, standards </a:t>
            </a:r>
            <a:r>
              <a:rPr sz="2400" dirty="0">
                <a:latin typeface="Arial"/>
                <a:cs typeface="Arial"/>
              </a:rPr>
              <a:t>&amp;</a:t>
            </a:r>
            <a:r>
              <a:rPr sz="2400" spc="10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guidelines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  <a:tab pos="6049645" algn="l"/>
              </a:tabLst>
            </a:pPr>
            <a:r>
              <a:rPr sz="2400" spc="-5" dirty="0">
                <a:latin typeface="Arial"/>
                <a:cs typeface="Arial"/>
              </a:rPr>
              <a:t>Deployment and maintenance</a:t>
            </a:r>
            <a:r>
              <a:rPr sz="2400" spc="114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security	controls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09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Security education and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training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Disaster recovery and business continuity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planning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Coordination with </a:t>
            </a:r>
            <a:r>
              <a:rPr sz="2400" dirty="0">
                <a:latin typeface="Arial"/>
                <a:cs typeface="Arial"/>
              </a:rPr>
              <a:t>top </a:t>
            </a:r>
            <a:r>
              <a:rPr sz="2400" spc="-5" dirty="0">
                <a:latin typeface="Arial"/>
                <a:cs typeface="Arial"/>
              </a:rPr>
              <a:t>level</a:t>
            </a:r>
            <a:r>
              <a:rPr sz="2400" spc="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 dirty="0">
              <a:latin typeface="Arial"/>
              <a:cs typeface="Arial"/>
            </a:endParaRPr>
          </a:p>
          <a:p>
            <a:pPr marR="553720" algn="r">
              <a:lnSpc>
                <a:spcPct val="100000"/>
              </a:lnSpc>
              <a:spcBef>
                <a:spcPts val="1430"/>
              </a:spcBef>
            </a:pPr>
            <a:r>
              <a:rPr sz="1600" b="1" i="1" spc="-5" dirty="0">
                <a:latin typeface="Arial"/>
                <a:cs typeface="Arial"/>
              </a:rPr>
              <a:t>Security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63257" y="6173520"/>
            <a:ext cx="126301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i="1" spc="-15" dirty="0">
                <a:latin typeface="Arial"/>
                <a:cs typeface="Arial"/>
              </a:rPr>
              <a:t>M</a:t>
            </a:r>
            <a:r>
              <a:rPr sz="1600" b="1" i="1" spc="-5" dirty="0">
                <a:latin typeface="Arial"/>
                <a:cs typeface="Arial"/>
              </a:rPr>
              <a:t>ana</a:t>
            </a:r>
            <a:r>
              <a:rPr sz="1600" b="1" i="1" spc="-10" dirty="0">
                <a:latin typeface="Arial"/>
                <a:cs typeface="Arial"/>
              </a:rPr>
              <a:t>g</a:t>
            </a:r>
            <a:r>
              <a:rPr sz="1600" b="1" i="1" spc="-5" dirty="0">
                <a:latin typeface="Arial"/>
                <a:cs typeface="Arial"/>
              </a:rPr>
              <a:t>ement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317"/>
            <a:ext cx="5461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mtClean="0"/>
              <a:t>IS Management</a:t>
            </a:r>
            <a:r>
              <a:rPr spc="-80" smtClean="0"/>
              <a:t> </a:t>
            </a:r>
            <a:r>
              <a:rPr spc="-5" smtClean="0"/>
              <a:t>Standards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70874" y="978407"/>
            <a:ext cx="9080500" cy="4755148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5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ISO/IEC </a:t>
            </a:r>
            <a:r>
              <a:rPr sz="2800" spc="-5" dirty="0">
                <a:latin typeface="Arial"/>
                <a:cs typeface="Arial"/>
              </a:rPr>
              <a:t>27K </a:t>
            </a:r>
            <a:r>
              <a:rPr sz="2800" dirty="0">
                <a:latin typeface="Arial"/>
                <a:cs typeface="Arial"/>
              </a:rPr>
              <a:t>security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standards:</a:t>
            </a:r>
            <a:endParaRPr sz="2800" dirty="0">
              <a:latin typeface="Arial"/>
              <a:cs typeface="Arial"/>
            </a:endParaRP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spc="-5" dirty="0">
                <a:latin typeface="Arial"/>
                <a:cs typeface="Arial"/>
              </a:rPr>
              <a:t>ISO: </a:t>
            </a:r>
            <a:r>
              <a:rPr sz="2400" dirty="0">
                <a:latin typeface="Arial"/>
                <a:cs typeface="Arial"/>
              </a:rPr>
              <a:t>International Standards</a:t>
            </a:r>
            <a:r>
              <a:rPr sz="2400" spc="-9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Organization</a:t>
            </a: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spc="-5" dirty="0">
                <a:latin typeface="Arial"/>
                <a:cs typeface="Arial"/>
              </a:rPr>
              <a:t>ISO </a:t>
            </a:r>
            <a:r>
              <a:rPr sz="2400" dirty="0">
                <a:latin typeface="Arial"/>
                <a:cs typeface="Arial"/>
              </a:rPr>
              <a:t>27001: Information Security Management System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(ISMS)</a:t>
            </a:r>
          </a:p>
          <a:p>
            <a:pPr marL="754380" lvl="1" indent="-285115">
              <a:lnSpc>
                <a:spcPct val="100000"/>
              </a:lnSpc>
              <a:spcBef>
                <a:spcPts val="325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spc="-5" dirty="0">
                <a:latin typeface="Arial"/>
                <a:cs typeface="Arial"/>
              </a:rPr>
              <a:t>ISO </a:t>
            </a:r>
            <a:r>
              <a:rPr sz="2400" dirty="0">
                <a:latin typeface="Arial"/>
                <a:cs typeface="Arial"/>
              </a:rPr>
              <a:t>27002: Code of practice for information security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controls</a:t>
            </a:r>
          </a:p>
          <a:p>
            <a:pPr marL="469900">
              <a:lnSpc>
                <a:spcPct val="100000"/>
              </a:lnSpc>
              <a:spcBef>
                <a:spcPts val="335"/>
              </a:spcBef>
              <a:tabLst>
                <a:tab pos="754380" algn="l"/>
              </a:tabLst>
            </a:pPr>
            <a:r>
              <a:rPr sz="2400" dirty="0">
                <a:latin typeface="Arial"/>
                <a:cs typeface="Arial"/>
              </a:rPr>
              <a:t>–	+ many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more</a:t>
            </a: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spc="-5" dirty="0">
                <a:latin typeface="Arial"/>
                <a:cs typeface="Arial"/>
              </a:rPr>
              <a:t>ISO/IEC </a:t>
            </a:r>
            <a:r>
              <a:rPr sz="2400" dirty="0">
                <a:latin typeface="Arial"/>
                <a:cs typeface="Arial"/>
              </a:rPr>
              <a:t>standards cost</a:t>
            </a:r>
            <a:r>
              <a:rPr sz="2400" spc="-9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money</a:t>
            </a:r>
          </a:p>
          <a:p>
            <a:pPr marL="353695" indent="-341630">
              <a:lnSpc>
                <a:spcPct val="10000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USA</a:t>
            </a:r>
            <a:endParaRPr sz="2800" dirty="0">
              <a:latin typeface="Arial"/>
              <a:cs typeface="Arial"/>
            </a:endParaRPr>
          </a:p>
          <a:p>
            <a:pPr marL="754380" lvl="1" indent="-285115">
              <a:lnSpc>
                <a:spcPts val="2315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NIST (National Institute for Standards and Technology)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Special</a:t>
            </a:r>
          </a:p>
          <a:p>
            <a:pPr marL="754380">
              <a:lnSpc>
                <a:spcPts val="2315"/>
              </a:lnSpc>
            </a:pPr>
            <a:r>
              <a:rPr sz="2400" dirty="0">
                <a:latin typeface="Arial"/>
                <a:cs typeface="Arial"/>
              </a:rPr>
              <a:t>Publications 800</a:t>
            </a:r>
            <a:r>
              <a:rPr sz="2400" spc="-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,</a:t>
            </a:r>
          </a:p>
          <a:p>
            <a:pPr marL="754380" lvl="1" indent="-285115">
              <a:lnSpc>
                <a:spcPct val="100000"/>
              </a:lnSpc>
              <a:spcBef>
                <a:spcPts val="340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Cover similar topics as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ISO27K</a:t>
            </a:r>
          </a:p>
          <a:p>
            <a:pPr marL="754380" lvl="1" indent="-285115">
              <a:lnSpc>
                <a:spcPct val="100000"/>
              </a:lnSpc>
              <a:spcBef>
                <a:spcPts val="335"/>
              </a:spcBef>
              <a:buChar char="–"/>
              <a:tabLst>
                <a:tab pos="754380" algn="l"/>
                <a:tab pos="755015" algn="l"/>
              </a:tabLst>
            </a:pPr>
            <a:r>
              <a:rPr sz="2400" dirty="0">
                <a:latin typeface="Arial"/>
                <a:cs typeface="Arial"/>
              </a:rPr>
              <a:t>NIST standards are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free</a:t>
            </a:r>
            <a:endParaRPr sz="24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81800" y="978407"/>
            <a:ext cx="803148" cy="73761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19800" y="4648200"/>
            <a:ext cx="1792224" cy="8046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3064</Words>
  <Application>Microsoft Office PowerPoint</Application>
  <PresentationFormat>Ekran Gösterisi (4:3)</PresentationFormat>
  <Paragraphs>607</Paragraphs>
  <Slides>53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53</vt:i4>
      </vt:variant>
    </vt:vector>
  </HeadingPairs>
  <TitlesOfParts>
    <vt:vector size="62" baseType="lpstr">
      <vt:lpstr>Calibri</vt:lpstr>
      <vt:lpstr>Sitka Small</vt:lpstr>
      <vt:lpstr>Arial</vt:lpstr>
      <vt:lpstr>Meiryo UI</vt:lpstr>
      <vt:lpstr>Symbol</vt:lpstr>
      <vt:lpstr>Wingdings</vt:lpstr>
      <vt:lpstr>Times New Roman</vt:lpstr>
      <vt:lpstr>Courier New</vt:lpstr>
      <vt:lpstr>Office Theme</vt:lpstr>
      <vt:lpstr>PowerPoint Sunusu</vt:lpstr>
      <vt:lpstr>Corporate Responsibilities</vt:lpstr>
      <vt:lpstr>Security Management Levels</vt:lpstr>
      <vt:lpstr>Information Security Governance</vt:lpstr>
      <vt:lpstr>Benefits of IT Security Governance</vt:lpstr>
      <vt:lpstr>Goals of information security governance  as defined by COBIT and ISACA</vt:lpstr>
      <vt:lpstr>Characteristics of good IS Governance</vt:lpstr>
      <vt:lpstr>Information security management</vt:lpstr>
      <vt:lpstr>IS Management Standards</vt:lpstr>
      <vt:lpstr>Evolution of ISO 27001 &amp; 27002 Standards</vt:lpstr>
      <vt:lpstr>ISO/IEC 27000 family of standards and related standards</vt:lpstr>
      <vt:lpstr>ISO/IEC 27002– What is it?</vt:lpstr>
      <vt:lpstr>The 14 Control Objectives of ISO/IEC 27002:2013</vt:lpstr>
      <vt:lpstr>ISO/IEC 27001:2013- What is it?</vt:lpstr>
      <vt:lpstr>IS Management System Cycle</vt:lpstr>
      <vt:lpstr>CISSP 7th Ed. IS Program Phases</vt:lpstr>
      <vt:lpstr>20 CSC: Critical Security Controls</vt:lpstr>
      <vt:lpstr>PowerPoint Sunusu</vt:lpstr>
      <vt:lpstr>Evaluation of the ISMS through  Security Measurements</vt:lpstr>
      <vt:lpstr>Why do we care: Example</vt:lpstr>
      <vt:lpstr>IS Measurement Model (ISO 27004)</vt:lpstr>
      <vt:lpstr>Measurement – ISMS integration</vt:lpstr>
      <vt:lpstr>CMMI Capability Maturity Model Integration</vt:lpstr>
      <vt:lpstr>CMM levels 1 - 3</vt:lpstr>
      <vt:lpstr>CMM levels 4 - 5</vt:lpstr>
      <vt:lpstr>The human factor in information security</vt:lpstr>
      <vt:lpstr>Personnel Integrity</vt:lpstr>
      <vt:lpstr>Personnel crime statistics</vt:lpstr>
      <vt:lpstr>Strengthening employee integrity</vt:lpstr>
      <vt:lpstr>Personnel Departure</vt:lpstr>
      <vt:lpstr>PowerPoint Sunusu</vt:lpstr>
      <vt:lpstr>Social Engineering Attacks</vt:lpstr>
      <vt:lpstr>SE Tactics: Develop Trust</vt:lpstr>
      <vt:lpstr>SE Tactics: Induce strong affect</vt:lpstr>
      <vt:lpstr>SE Tactics: Information overload</vt:lpstr>
      <vt:lpstr>SE Tactics: Reciprocation</vt:lpstr>
      <vt:lpstr>SE Tactics: Diffusion of responsibility and moral duty</vt:lpstr>
      <vt:lpstr>SE Tactics: Authority</vt:lpstr>
      <vt:lpstr>SE Tactics: Commitment creep</vt:lpstr>
      <vt:lpstr>Multi-Level Defence against  Social Engineering Attacks</vt:lpstr>
      <vt:lpstr>SE Defence: Foundation</vt:lpstr>
      <vt:lpstr>SE Defence: Awareness</vt:lpstr>
      <vt:lpstr>SE Defence: Fortress</vt:lpstr>
      <vt:lpstr>SE Defence: Persistence</vt:lpstr>
      <vt:lpstr>SE Defence: Gotcha</vt:lpstr>
      <vt:lpstr>SE Defence: Offensive</vt:lpstr>
      <vt:lpstr>Security awareness training</vt:lpstr>
      <vt:lpstr>Security Usability</vt:lpstr>
      <vt:lpstr>Kerckhoffs - 1883 The father of security usability</vt:lpstr>
      <vt:lpstr>Security Learning</vt:lpstr>
      <vt:lpstr>Stages of security learning  (Security is often more complicated than you think)</vt:lpstr>
      <vt:lpstr>Remarks on security usability</vt:lpstr>
      <vt:lpstr>End of Lecture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Security</dc:title>
  <dc:creator>Audun Jøsang</dc:creator>
  <cp:lastModifiedBy>Furkan Gözükara</cp:lastModifiedBy>
  <cp:revision>6</cp:revision>
  <dcterms:created xsi:type="dcterms:W3CDTF">2020-09-26T21:22:10Z</dcterms:created>
  <dcterms:modified xsi:type="dcterms:W3CDTF">2020-10-17T16:30:33Z</dcterms:modified>
</cp:coreProperties>
</file>